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Arimo" panose="020B0604020202020204" charset="0"/>
      <p:regular r:id="rId22"/>
      <p:bold r:id="rId23"/>
      <p:italic r:id="rId24"/>
      <p:boldItalic r:id="rId25"/>
    </p:embeddedFont>
    <p:embeddedFont>
      <p:font typeface="Poppins Medium" panose="020B0604020202020204" charset="0"/>
      <p:regular r:id="rId26"/>
      <p:bold r:id="rId27"/>
      <p:italic r:id="rId28"/>
      <p:boldItalic r:id="rId29"/>
    </p:embeddedFont>
    <p:embeddedFont>
      <p:font typeface="Quicksand" panose="020B0604020202020204" charset="0"/>
      <p:regular r:id="rId30"/>
      <p:bold r:id="rId31"/>
    </p:embeddedFont>
    <p:embeddedFont>
      <p:font typeface="Poppi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DU8O/tpoznf0TUm1SjNe8wHBr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945738-FF1D-498E-BB49-E2F62D42DBAD}">
  <a:tblStyle styleId="{A6945738-FF1D-498E-BB49-E2F62D42DBA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6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c864bc3d5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anova eta2 (0.261) error bars (e.g. productivity intensity)</a:t>
            </a:r>
            <a:endParaRPr/>
          </a:p>
        </p:txBody>
      </p:sp>
      <p:sp>
        <p:nvSpPr>
          <p:cNvPr id="179" name="Google Shape;179;g11c864bc3d5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c85bb494e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1c85bb494e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c864bc3d5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700">
                <a:solidFill>
                  <a:schemeClr val="dk1"/>
                </a:solidFill>
                <a:latin typeface="Calibri"/>
                <a:ea typeface="Calibri"/>
                <a:cs typeface="Calibri"/>
                <a:sym typeface="Calibri"/>
              </a:rPr>
              <a:t>Nevertheless, when looking at some of the error bars some more information can be brought to evidence:</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Irrigation appears important for clusters with high-intensity;</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Low-intensity and low soil productivity appear to be linked regarding cluster 3, 8 and 10</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In turn, cluster 8 presents steep soils and  a goat specialisation</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Finally cluster 10, appears to be in the rainiest area which seems to respond well to the needs of chestnut trees - but difference are not so relevant to prove causality </a:t>
            </a:r>
            <a:endParaRPr/>
          </a:p>
        </p:txBody>
      </p:sp>
      <p:sp>
        <p:nvSpPr>
          <p:cNvPr id="195" name="Google Shape;195;g11c864bc3d5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n-US">
                <a:solidFill>
                  <a:schemeClr val="dk1"/>
                </a:solidFill>
                <a:latin typeface="Calibri"/>
                <a:ea typeface="Calibri"/>
                <a:cs typeface="Calibri"/>
                <a:sym typeface="Calibri"/>
              </a:rPr>
              <a:t>In order to create homogenous clusters, we analysed  endogenous variables of parishes basing the analysis on the Euclidean squared distance, this solution allows to calculated the distance between variables between two parishes in a cloud of parishes and the ward method. </a:t>
            </a:r>
            <a:endParaRPr>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In order to make the variables comparable we standardised, via Z-scores standardisation method – to each variable we subtract the average, and we divide by the stnd deviation – this way we get a distribution of variables with average = 0, and stnd deviation=1</a:t>
            </a:r>
            <a:endParaRPr>
              <a:solidFill>
                <a:schemeClr val="dk1"/>
              </a:solidFill>
              <a:latin typeface="Calibri"/>
              <a:ea typeface="Calibri"/>
              <a:cs typeface="Calibri"/>
              <a:sym typeface="Calibri"/>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600">
                <a:solidFill>
                  <a:schemeClr val="dk1"/>
                </a:solidFill>
              </a:rPr>
              <a:t>From the dendrogram there was evidence that the solution could be between 2 and 10, based on the stability of the solutions.</a:t>
            </a:r>
            <a:endParaRPr sz="1600">
              <a:solidFill>
                <a:schemeClr val="dk1"/>
              </a:solidFill>
            </a:endParaRPr>
          </a:p>
          <a:p>
            <a:pPr marL="0" lvl="0" indent="0" algn="l" rtl="0">
              <a:lnSpc>
                <a:spcPct val="100000"/>
              </a:lnSpc>
              <a:spcBef>
                <a:spcPts val="0"/>
              </a:spcBef>
              <a:spcAft>
                <a:spcPts val="0"/>
              </a:spcAft>
              <a:buSzPts val="1100"/>
              <a:buNone/>
            </a:pPr>
            <a:endParaRPr sz="1600">
              <a:solidFill>
                <a:schemeClr val="dk1"/>
              </a:solidFill>
            </a:endParaRPr>
          </a:p>
          <a:p>
            <a:pPr marL="0" lvl="0" indent="0" algn="l" rtl="0">
              <a:lnSpc>
                <a:spcPct val="100000"/>
              </a:lnSpc>
              <a:spcBef>
                <a:spcPts val="0"/>
              </a:spcBef>
              <a:spcAft>
                <a:spcPts val="0"/>
              </a:spcAft>
              <a:buSzPts val="1100"/>
              <a:buNone/>
            </a:pPr>
            <a:endParaRPr sz="1600">
              <a:solidFill>
                <a:schemeClr val="dk1"/>
              </a:solidFill>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db8f9a6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12db8f9a61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anova eta2 (0.261) error bars (e.g. productivity intensity)</a:t>
            </a: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c864bc3d5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anova eta2 (0.261) error bars (e.g. productivity intensity)</a:t>
            </a:r>
            <a:endParaRPr/>
          </a:p>
        </p:txBody>
      </p:sp>
      <p:sp>
        <p:nvSpPr>
          <p:cNvPr id="157" name="Google Shape;157;g11c864bc3d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c864bc3d5_2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anova eta2 (0.119) error bars (e.g. precipitation)</a:t>
            </a:r>
            <a:endParaRPr/>
          </a:p>
        </p:txBody>
      </p:sp>
      <p:sp>
        <p:nvSpPr>
          <p:cNvPr id="168" name="Google Shape;168;g11c864bc3d5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Video_Maps.wm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Video_Dendogram.wm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30" r="128"/>
          <a:stretch/>
        </p:blipFill>
        <p:spPr>
          <a:xfrm>
            <a:off x="0" y="0"/>
            <a:ext cx="18288000" cy="10287000"/>
          </a:xfrm>
          <a:prstGeom prst="rect">
            <a:avLst/>
          </a:prstGeom>
          <a:noFill/>
          <a:ln>
            <a:noFill/>
          </a:ln>
        </p:spPr>
      </p:pic>
      <p:sp>
        <p:nvSpPr>
          <p:cNvPr id="85" name="Google Shape;85;p1"/>
          <p:cNvSpPr txBox="1"/>
          <p:nvPr/>
        </p:nvSpPr>
        <p:spPr>
          <a:xfrm>
            <a:off x="2578798" y="3861383"/>
            <a:ext cx="13130404" cy="1758314"/>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1100"/>
              <a:buFont typeface="Arial"/>
              <a:buNone/>
            </a:pPr>
            <a:r>
              <a:rPr lang="en-US" sz="11100" b="0" i="0" u="none" strike="noStrike" cap="none">
                <a:solidFill>
                  <a:srgbClr val="F3EEEA"/>
                </a:solidFill>
                <a:latin typeface="Quicksand"/>
                <a:ea typeface="Quicksand"/>
                <a:cs typeface="Quicksand"/>
                <a:sym typeface="Quicksand"/>
              </a:rPr>
              <a:t>DRIVERS CENTER</a:t>
            </a:r>
            <a:endParaRPr sz="1400" b="0" i="0" u="none" strike="noStrike" cap="none">
              <a:solidFill>
                <a:srgbClr val="000000"/>
              </a:solidFill>
              <a:latin typeface="Arial"/>
              <a:ea typeface="Arial"/>
              <a:cs typeface="Arial"/>
              <a:sym typeface="Arial"/>
            </a:endParaRPr>
          </a:p>
        </p:txBody>
      </p:sp>
      <p:sp>
        <p:nvSpPr>
          <p:cNvPr id="86" name="Google Shape;86;p1"/>
          <p:cNvSpPr txBox="1"/>
          <p:nvPr/>
        </p:nvSpPr>
        <p:spPr>
          <a:xfrm>
            <a:off x="1289399" y="6681714"/>
            <a:ext cx="15709202" cy="501650"/>
          </a:xfrm>
          <a:prstGeom prst="rect">
            <a:avLst/>
          </a:prstGeom>
          <a:noFill/>
          <a:ln>
            <a:noFill/>
          </a:ln>
        </p:spPr>
        <p:txBody>
          <a:bodyPr spcFirstLastPara="1" wrap="square" lIns="0" tIns="0" rIns="0" bIns="0" anchor="t" anchorCtr="0">
            <a:spAutoFit/>
          </a:bodyPr>
          <a:lstStyle/>
          <a:p>
            <a:pPr marL="0" marR="0" lvl="0" indent="0" algn="ctr" rtl="0">
              <a:lnSpc>
                <a:spcPct val="145000"/>
              </a:lnSpc>
              <a:spcBef>
                <a:spcPts val="0"/>
              </a:spcBef>
              <a:spcAft>
                <a:spcPts val="0"/>
              </a:spcAft>
              <a:buClr>
                <a:srgbClr val="000000"/>
              </a:buClr>
              <a:buSzPts val="2800"/>
              <a:buFont typeface="Arial"/>
              <a:buNone/>
            </a:pPr>
            <a:r>
              <a:rPr lang="en-US" sz="2800" b="1" i="0" u="none" strike="noStrike" cap="none">
                <a:solidFill>
                  <a:srgbClr val="F3EEEA"/>
                </a:solidFill>
                <a:latin typeface="Quicksand"/>
                <a:ea typeface="Quicksand"/>
                <a:cs typeface="Quicksand"/>
                <a:sym typeface="Quicksand"/>
              </a:rPr>
              <a:t>Group Work:</a:t>
            </a:r>
            <a:r>
              <a:rPr lang="en-US" sz="2800" b="0" i="0" u="none" strike="noStrike" cap="none">
                <a:solidFill>
                  <a:srgbClr val="F3EEEA"/>
                </a:solidFill>
                <a:latin typeface="Quicksand"/>
                <a:ea typeface="Quicksand"/>
                <a:cs typeface="Quicksand"/>
                <a:sym typeface="Quicksand"/>
              </a:rPr>
              <a:t> Flávia Lima | Francesco Ferrario | Gideon Ofori | Luiz Rielli | Vanessa Tavira</a:t>
            </a: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2578798" y="2532136"/>
            <a:ext cx="13130404" cy="454025"/>
          </a:xfrm>
          <a:prstGeom prst="rect">
            <a:avLst/>
          </a:prstGeom>
          <a:noFill/>
          <a:ln>
            <a:noFill/>
          </a:ln>
        </p:spPr>
        <p:txBody>
          <a:bodyPr spcFirstLastPara="1" wrap="square" lIns="0" tIns="0" rIns="0" bIns="0" anchor="t" anchorCtr="0">
            <a:spAutoFit/>
          </a:bodyPr>
          <a:lstStyle/>
          <a:p>
            <a:pPr marL="0" marR="0" lvl="0" indent="0" algn="ctr" rtl="0">
              <a:lnSpc>
                <a:spcPct val="145018"/>
              </a:lnSpc>
              <a:spcBef>
                <a:spcPts val="0"/>
              </a:spcBef>
              <a:spcAft>
                <a:spcPts val="0"/>
              </a:spcAft>
              <a:buClr>
                <a:srgbClr val="000000"/>
              </a:buClr>
              <a:buSzPts val="2499"/>
              <a:buFont typeface="Arial"/>
              <a:buNone/>
            </a:pPr>
            <a:r>
              <a:rPr lang="en-US" sz="2499" b="1" i="0" u="none" strike="noStrike" cap="none">
                <a:solidFill>
                  <a:srgbClr val="F3EEEA"/>
                </a:solidFill>
                <a:latin typeface="Quicksand"/>
                <a:ea typeface="Quicksand"/>
                <a:cs typeface="Quicksand"/>
                <a:sym typeface="Quicksand"/>
              </a:rPr>
              <a:t>THEORIES AND PRACTICES OF SUSTAINABLE DEVELOPMENT</a:t>
            </a: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2884799" y="3392470"/>
            <a:ext cx="12518402" cy="4799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2884799" y="6284566"/>
            <a:ext cx="12518402" cy="4799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5691188" y="9841181"/>
            <a:ext cx="10323217" cy="266700"/>
          </a:xfrm>
          <a:prstGeom prst="rect">
            <a:avLst/>
          </a:prstGeom>
          <a:noFill/>
          <a:ln>
            <a:noFill/>
          </a:ln>
        </p:spPr>
        <p:txBody>
          <a:bodyPr spcFirstLastPara="1" wrap="square" lIns="0" tIns="0" rIns="0" bIns="0" anchor="t" anchorCtr="0">
            <a:spAutoFit/>
          </a:bodyPr>
          <a:lstStyle/>
          <a:p>
            <a:pPr marL="0" marR="0" lvl="0" indent="0" algn="l" rtl="0">
              <a:lnSpc>
                <a:spcPct val="120056"/>
              </a:lnSpc>
              <a:spcBef>
                <a:spcPts val="0"/>
              </a:spcBef>
              <a:spcAft>
                <a:spcPts val="0"/>
              </a:spcAft>
              <a:buClr>
                <a:srgbClr val="000000"/>
              </a:buClr>
              <a:buSzPts val="1785"/>
              <a:buFont typeface="Arial"/>
              <a:buNone/>
            </a:pPr>
            <a:r>
              <a:rPr lang="en-US" sz="1785" b="1" i="0" u="none" strike="noStrike" cap="none">
                <a:solidFill>
                  <a:srgbClr val="F3EEEA"/>
                </a:solidFill>
                <a:latin typeface="Poppins"/>
                <a:ea typeface="Poppins"/>
                <a:cs typeface="Poppins"/>
                <a:sym typeface="Poppins"/>
              </a:rPr>
              <a:t>PHD IN CLIMATE CHANGE AND SUSTAINABLE DEVELOPMENT POLICIES</a:t>
            </a:r>
            <a:endParaRPr sz="14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a:stretch/>
        </p:blipFill>
        <p:spPr>
          <a:xfrm>
            <a:off x="14584658" y="9662061"/>
            <a:ext cx="3703342" cy="6249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11c864bc3d5_2_35"/>
          <p:cNvPicPr preferRelativeResize="0"/>
          <p:nvPr/>
        </p:nvPicPr>
        <p:blipFill rotWithShape="1">
          <a:blip r:embed="rId3">
            <a:alphaModFix amt="73000"/>
          </a:blip>
          <a:srcRect t="8144" b="8143"/>
          <a:stretch/>
        </p:blipFill>
        <p:spPr>
          <a:xfrm>
            <a:off x="0" y="0"/>
            <a:ext cx="18288001" cy="10287000"/>
          </a:xfrm>
          <a:prstGeom prst="rect">
            <a:avLst/>
          </a:prstGeom>
          <a:noFill/>
          <a:ln>
            <a:noFill/>
          </a:ln>
        </p:spPr>
      </p:pic>
      <p:sp>
        <p:nvSpPr>
          <p:cNvPr id="182" name="Google Shape;182;g11c864bc3d5_2_35"/>
          <p:cNvSpPr txBox="1"/>
          <p:nvPr/>
        </p:nvSpPr>
        <p:spPr>
          <a:xfrm>
            <a:off x="389468" y="1458486"/>
            <a:ext cx="8784600" cy="631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4100"/>
              <a:buFont typeface="Arial"/>
              <a:buNone/>
            </a:pPr>
            <a:r>
              <a:rPr lang="en-US" sz="4100" b="1" i="0" u="none" strike="noStrike" cap="none">
                <a:solidFill>
                  <a:srgbClr val="053D57"/>
                </a:solidFill>
                <a:latin typeface="Quicksand"/>
                <a:ea typeface="Quicksand"/>
                <a:cs typeface="Quicksand"/>
                <a:sym typeface="Quicksand"/>
              </a:rPr>
              <a:t>DATA &amp; RESULTS #3</a:t>
            </a:r>
            <a:endParaRPr sz="2100" b="0" i="0" u="none" strike="noStrike" cap="none">
              <a:solidFill>
                <a:srgbClr val="053D57"/>
              </a:solidFill>
              <a:latin typeface="Arial"/>
              <a:ea typeface="Arial"/>
              <a:cs typeface="Arial"/>
              <a:sym typeface="Arial"/>
            </a:endParaRPr>
          </a:p>
        </p:txBody>
      </p:sp>
      <p:sp>
        <p:nvSpPr>
          <p:cNvPr id="183" name="Google Shape;183;g11c864bc3d5_2_35"/>
          <p:cNvSpPr txBox="1"/>
          <p:nvPr/>
        </p:nvSpPr>
        <p:spPr>
          <a:xfrm>
            <a:off x="388424" y="2525776"/>
            <a:ext cx="87867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000"/>
              <a:buFont typeface="Arial"/>
              <a:buNone/>
            </a:pPr>
            <a:r>
              <a:rPr lang="en-US" sz="3000" b="0" i="0" u="none" strike="noStrike" cap="none">
                <a:solidFill>
                  <a:srgbClr val="053D57"/>
                </a:solidFill>
                <a:highlight>
                  <a:schemeClr val="lt2"/>
                </a:highlight>
                <a:latin typeface="Quicksand"/>
                <a:ea typeface="Quicksand"/>
                <a:cs typeface="Quicksand"/>
                <a:sym typeface="Quicksand"/>
              </a:rPr>
              <a:t>Results validation</a:t>
            </a:r>
            <a:endParaRPr sz="1400" b="0" i="0" u="none" strike="noStrike" cap="none">
              <a:solidFill>
                <a:srgbClr val="053D57"/>
              </a:solidFill>
              <a:highlight>
                <a:schemeClr val="lt2"/>
              </a:highlight>
              <a:latin typeface="Arial"/>
              <a:ea typeface="Arial"/>
              <a:cs typeface="Arial"/>
              <a:sym typeface="Arial"/>
            </a:endParaRPr>
          </a:p>
        </p:txBody>
      </p:sp>
      <p:sp>
        <p:nvSpPr>
          <p:cNvPr id="184" name="Google Shape;184;g11c864bc3d5_2_35"/>
          <p:cNvSpPr/>
          <p:nvPr/>
        </p:nvSpPr>
        <p:spPr>
          <a:xfrm>
            <a:off x="-43476" y="2153536"/>
            <a:ext cx="10302000" cy="4800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11c864bc3d5_2_35"/>
          <p:cNvSpPr txBox="1"/>
          <p:nvPr/>
        </p:nvSpPr>
        <p:spPr>
          <a:xfrm>
            <a:off x="392024" y="3162076"/>
            <a:ext cx="8779500" cy="384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US" sz="2500" b="0" i="0" u="none" strike="noStrike" cap="none">
                <a:solidFill>
                  <a:srgbClr val="053D57"/>
                </a:solidFill>
                <a:highlight>
                  <a:schemeClr val="lt2"/>
                </a:highlight>
                <a:latin typeface="Quicksand"/>
                <a:ea typeface="Quicksand"/>
                <a:cs typeface="Quicksand"/>
                <a:sym typeface="Quicksand"/>
              </a:rPr>
              <a:t>Cluster Analysis</a:t>
            </a:r>
            <a:endParaRPr sz="2500" b="0" i="0" u="none" strike="noStrike" cap="none">
              <a:solidFill>
                <a:srgbClr val="053D57"/>
              </a:solidFill>
              <a:highlight>
                <a:schemeClr val="lt2"/>
              </a:highlight>
              <a:latin typeface="Quicksand"/>
              <a:ea typeface="Quicksand"/>
              <a:cs typeface="Quicksand"/>
              <a:sym typeface="Quicksand"/>
            </a:endParaRPr>
          </a:p>
        </p:txBody>
      </p:sp>
      <p:graphicFrame>
        <p:nvGraphicFramePr>
          <p:cNvPr id="186" name="Google Shape;186;g11c864bc3d5_2_35"/>
          <p:cNvGraphicFramePr/>
          <p:nvPr/>
        </p:nvGraphicFramePr>
        <p:xfrm>
          <a:off x="8430100" y="3311725"/>
          <a:ext cx="8786700" cy="6666492"/>
        </p:xfrm>
        <a:graphic>
          <a:graphicData uri="http://schemas.openxmlformats.org/drawingml/2006/table">
            <a:tbl>
              <a:tblPr>
                <a:noFill/>
                <a:tableStyleId>{A6945738-FF1D-498E-BB49-E2F62D42DBAD}</a:tableStyleId>
              </a:tblPr>
              <a:tblGrid>
                <a:gridCol w="1060050">
                  <a:extLst>
                    <a:ext uri="{9D8B030D-6E8A-4147-A177-3AD203B41FA5}">
                      <a16:colId xmlns:a16="http://schemas.microsoft.com/office/drawing/2014/main" val="20000"/>
                    </a:ext>
                  </a:extLst>
                </a:gridCol>
                <a:gridCol w="6947600">
                  <a:extLst>
                    <a:ext uri="{9D8B030D-6E8A-4147-A177-3AD203B41FA5}">
                      <a16:colId xmlns:a16="http://schemas.microsoft.com/office/drawing/2014/main" val="20001"/>
                    </a:ext>
                  </a:extLst>
                </a:gridCol>
                <a:gridCol w="779050">
                  <a:extLst>
                    <a:ext uri="{9D8B030D-6E8A-4147-A177-3AD203B41FA5}">
                      <a16:colId xmlns:a16="http://schemas.microsoft.com/office/drawing/2014/main" val="20002"/>
                    </a:ext>
                  </a:extLst>
                </a:gridCol>
              </a:tblGrid>
              <a:tr h="541325">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dk2"/>
                          </a:solidFill>
                        </a:rPr>
                        <a:t>Cluster</a:t>
                      </a:r>
                      <a:endParaRPr sz="2100" b="1" u="none" strike="noStrike" cap="none">
                        <a:solidFill>
                          <a:schemeClr val="dk2"/>
                        </a:solidFill>
                      </a:endParaRPr>
                    </a:p>
                  </a:txBody>
                  <a:tcPr marL="91425" marR="9142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dk2"/>
                          </a:solidFill>
                        </a:rPr>
                        <a:t>Description</a:t>
                      </a:r>
                      <a:endParaRPr sz="2100" b="1" u="none" strike="noStrike" cap="none">
                        <a:solidFill>
                          <a:schemeClr val="dk2"/>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dk2"/>
                          </a:solidFill>
                        </a:rPr>
                        <a:t>N</a:t>
                      </a:r>
                      <a:endParaRPr sz="2100" b="1" u="none" strike="noStrike" cap="none">
                        <a:solidFill>
                          <a:schemeClr val="dk2"/>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1</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4451CB"/>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High intensity, high arable land, annual crops, granivores</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190</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1"/>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2</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00CCE1"/>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High intensity, high livestock systems(E_Bovines), milk production</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52</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2"/>
                  </a:ext>
                </a:extLst>
              </a:tr>
              <a:tr h="8756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3</a:t>
                      </a:r>
                      <a:endParaRPr sz="1800" u="none" strike="noStrike" cap="none">
                        <a:solidFill>
                          <a:schemeClr val="lt1"/>
                        </a:solidFill>
                      </a:endParaRPr>
                    </a:p>
                  </a:txBody>
                  <a:tcPr marL="28575" marR="28575" marT="91425" marB="91425" anchor="ctr">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00F59A"/>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Low intensity, pasture, mixed livestocks(E_Bovine, E_ovinos), low specialisation</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212</a:t>
                      </a:r>
                      <a:endParaRPr sz="1800" u="none" strike="noStrike" cap="none">
                        <a:solidFill>
                          <a:schemeClr val="lt1"/>
                        </a:solidFill>
                      </a:endParaRPr>
                    </a:p>
                  </a:txBody>
                  <a:tcPr marL="28575" marR="28575" marT="91425" marB="91425" anchor="ctr">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3"/>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4</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2BFF24"/>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High intensity, high arable land, specialised in horticulture</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22</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4"/>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5</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B3F600"/>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Low intensity, high permanent crops, wine production, equines</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162</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5"/>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6</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F9C903"/>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Medium-low intensity, permanent mixed crops and mixed livestock</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357</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6"/>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7</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FF8900"/>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Low intensity, pasture land, ovines specialisation</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94</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7"/>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8</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FC3C03"/>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Low intensity, pasture land, caprine specialisation</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53</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8"/>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9</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CE0F00"/>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Medium-high intensity, permanent fruit crops and equines</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161</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09"/>
                  </a:ext>
                </a:extLst>
              </a:tr>
              <a:tr h="541325">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10</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solidFill>
                      <a:srgbClr val="FF13FA"/>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Medium-low intensity, chestnuts specialisation</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chemeClr val="lt1"/>
                          </a:solidFill>
                        </a:rPr>
                        <a:t>17</a:t>
                      </a:r>
                      <a:endParaRPr sz="1800" u="none" strike="noStrike" cap="none">
                        <a:solidFill>
                          <a:schemeClr val="lt1"/>
                        </a:solidFill>
                      </a:endParaRPr>
                    </a:p>
                  </a:txBody>
                  <a:tcPr marL="28575" marR="28575" marT="91425" marB="91425" anchor="b">
                    <a:lnL w="9525" cap="flat" cmpd="sng">
                      <a:solidFill>
                        <a:srgbClr val="FFFEFE"/>
                      </a:solidFill>
                      <a:prstDash val="solid"/>
                      <a:round/>
                      <a:headEnd type="none" w="sm" len="sm"/>
                      <a:tailEnd type="none" w="sm" len="sm"/>
                    </a:lnL>
                    <a:lnR w="9525" cap="flat" cmpd="sng">
                      <a:solidFill>
                        <a:srgbClr val="FFFEFE"/>
                      </a:solidFill>
                      <a:prstDash val="solid"/>
                      <a:round/>
                      <a:headEnd type="none" w="sm" len="sm"/>
                      <a:tailEnd type="none" w="sm" len="sm"/>
                    </a:lnR>
                    <a:lnT w="9525" cap="flat" cmpd="sng">
                      <a:solidFill>
                        <a:srgbClr val="FFFEFE"/>
                      </a:solidFill>
                      <a:prstDash val="solid"/>
                      <a:round/>
                      <a:headEnd type="none" w="sm" len="sm"/>
                      <a:tailEnd type="none" w="sm" len="sm"/>
                    </a:lnT>
                    <a:lnB w="9525" cap="flat" cmpd="sng">
                      <a:solidFill>
                        <a:srgbClr val="FFFEFE"/>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187" name="Google Shape;187;g11c864bc3d5_2_35"/>
          <p:cNvPicPr preferRelativeResize="0"/>
          <p:nvPr/>
        </p:nvPicPr>
        <p:blipFill rotWithShape="1">
          <a:blip r:embed="rId4">
            <a:alphaModFix/>
          </a:blip>
          <a:srcRect l="26284" r="14803"/>
          <a:stretch/>
        </p:blipFill>
        <p:spPr>
          <a:xfrm>
            <a:off x="2747000" y="3654262"/>
            <a:ext cx="5484351" cy="5616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11c85bb494e_2_10" title="Mapas_vídeo.wmv">
            <a:hlinkClick r:id="rId3" action="ppaction://hlinkfile"/>
          </p:cNvPr>
          <p:cNvPicPr preferRelativeResize="0"/>
          <p:nvPr/>
        </p:nvPicPr>
        <p:blipFill rotWithShape="1">
          <a:blip r:embed="rId4">
            <a:alphaModFix/>
          </a:blip>
          <a:srcRect/>
          <a:stretch/>
        </p:blipFill>
        <p:spPr>
          <a:xfrm>
            <a:off x="0" y="0"/>
            <a:ext cx="18288000" cy="1028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11c864bc3d5_2_63"/>
          <p:cNvPicPr preferRelativeResize="0"/>
          <p:nvPr/>
        </p:nvPicPr>
        <p:blipFill rotWithShape="1">
          <a:blip r:embed="rId3">
            <a:alphaModFix amt="73000"/>
          </a:blip>
          <a:srcRect t="8144" b="8143"/>
          <a:stretch/>
        </p:blipFill>
        <p:spPr>
          <a:xfrm>
            <a:off x="0" y="0"/>
            <a:ext cx="18288001" cy="10287000"/>
          </a:xfrm>
          <a:prstGeom prst="rect">
            <a:avLst/>
          </a:prstGeom>
          <a:noFill/>
          <a:ln>
            <a:noFill/>
          </a:ln>
        </p:spPr>
      </p:pic>
      <p:sp>
        <p:nvSpPr>
          <p:cNvPr id="198" name="Google Shape;198;g11c864bc3d5_2_63"/>
          <p:cNvSpPr txBox="1"/>
          <p:nvPr/>
        </p:nvSpPr>
        <p:spPr>
          <a:xfrm>
            <a:off x="389468" y="1458486"/>
            <a:ext cx="8784600" cy="631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4100"/>
              <a:buFont typeface="Arial"/>
              <a:buNone/>
            </a:pPr>
            <a:r>
              <a:rPr lang="en-US" sz="4100" b="1" i="0" u="none" strike="noStrike" cap="none">
                <a:solidFill>
                  <a:srgbClr val="053D57"/>
                </a:solidFill>
                <a:latin typeface="Quicksand"/>
                <a:ea typeface="Quicksand"/>
                <a:cs typeface="Quicksand"/>
                <a:sym typeface="Quicksand"/>
              </a:rPr>
              <a:t>DATA &amp; RESULTS #4</a:t>
            </a:r>
            <a:endParaRPr sz="2100" b="0" i="0" u="none" strike="noStrike" cap="none">
              <a:solidFill>
                <a:srgbClr val="053D57"/>
              </a:solidFill>
              <a:latin typeface="Arial"/>
              <a:ea typeface="Arial"/>
              <a:cs typeface="Arial"/>
              <a:sym typeface="Arial"/>
            </a:endParaRPr>
          </a:p>
        </p:txBody>
      </p:sp>
      <p:sp>
        <p:nvSpPr>
          <p:cNvPr id="199" name="Google Shape;199;g11c864bc3d5_2_63"/>
          <p:cNvSpPr txBox="1"/>
          <p:nvPr/>
        </p:nvSpPr>
        <p:spPr>
          <a:xfrm>
            <a:off x="388424" y="2525776"/>
            <a:ext cx="87867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000"/>
              <a:buFont typeface="Arial"/>
              <a:buNone/>
            </a:pPr>
            <a:r>
              <a:rPr lang="en-US" sz="3000" b="0" i="0" u="none" strike="noStrike" cap="none">
                <a:solidFill>
                  <a:srgbClr val="053D57"/>
                </a:solidFill>
                <a:highlight>
                  <a:schemeClr val="lt2"/>
                </a:highlight>
                <a:latin typeface="Quicksand"/>
                <a:ea typeface="Quicksand"/>
                <a:cs typeface="Quicksand"/>
                <a:sym typeface="Quicksand"/>
              </a:rPr>
              <a:t>Results validation</a:t>
            </a:r>
            <a:endParaRPr sz="1400" b="0" i="0" u="none" strike="noStrike" cap="none">
              <a:solidFill>
                <a:srgbClr val="053D57"/>
              </a:solidFill>
              <a:highlight>
                <a:schemeClr val="lt2"/>
              </a:highlight>
              <a:latin typeface="Arial"/>
              <a:ea typeface="Arial"/>
              <a:cs typeface="Arial"/>
              <a:sym typeface="Arial"/>
            </a:endParaRPr>
          </a:p>
        </p:txBody>
      </p:sp>
      <p:sp>
        <p:nvSpPr>
          <p:cNvPr id="200" name="Google Shape;200;g11c864bc3d5_2_63"/>
          <p:cNvSpPr/>
          <p:nvPr/>
        </p:nvSpPr>
        <p:spPr>
          <a:xfrm>
            <a:off x="-43476" y="2153536"/>
            <a:ext cx="10302000" cy="4800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1c864bc3d5_2_63"/>
          <p:cNvSpPr txBox="1"/>
          <p:nvPr/>
        </p:nvSpPr>
        <p:spPr>
          <a:xfrm>
            <a:off x="392024" y="3162076"/>
            <a:ext cx="8779500" cy="384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US" sz="2500" b="0" i="0" u="none" strike="noStrike" cap="none">
                <a:solidFill>
                  <a:srgbClr val="053D57"/>
                </a:solidFill>
                <a:highlight>
                  <a:schemeClr val="lt2"/>
                </a:highlight>
                <a:latin typeface="Quicksand"/>
                <a:ea typeface="Quicksand"/>
                <a:cs typeface="Quicksand"/>
                <a:sym typeface="Quicksand"/>
              </a:rPr>
              <a:t>Driver Analysis</a:t>
            </a:r>
            <a:endParaRPr sz="2500" b="0" i="0" u="none" strike="noStrike" cap="none">
              <a:solidFill>
                <a:srgbClr val="053D57"/>
              </a:solidFill>
              <a:highlight>
                <a:schemeClr val="lt2"/>
              </a:highlight>
              <a:latin typeface="Quicksand"/>
              <a:ea typeface="Quicksand"/>
              <a:cs typeface="Quicksand"/>
              <a:sym typeface="Quicksand"/>
            </a:endParaRPr>
          </a:p>
        </p:txBody>
      </p:sp>
      <p:sp>
        <p:nvSpPr>
          <p:cNvPr id="202" name="Google Shape;202;g11c864bc3d5_2_63"/>
          <p:cNvSpPr txBox="1"/>
          <p:nvPr/>
        </p:nvSpPr>
        <p:spPr>
          <a:xfrm>
            <a:off x="695775" y="8358800"/>
            <a:ext cx="15157200" cy="1477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Based on the ANOVA and squared ETA analysis most of the drivers appear not to be big enough  to have a causal relationship with the cluster decision.</a:t>
            </a:r>
            <a:endParaRPr sz="21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Nevertheless, when looking at some of the error bars some more information can be brought to evidence.</a:t>
            </a:r>
            <a:endParaRPr sz="2100" b="0" i="0" u="none" strike="noStrike" cap="none">
              <a:solidFill>
                <a:srgbClr val="000000"/>
              </a:solidFill>
              <a:latin typeface="Arial"/>
              <a:ea typeface="Arial"/>
              <a:cs typeface="Arial"/>
              <a:sym typeface="Arial"/>
            </a:endParaRPr>
          </a:p>
        </p:txBody>
      </p:sp>
      <p:pic>
        <p:nvPicPr>
          <p:cNvPr id="203" name="Google Shape;203;g11c864bc3d5_2_63"/>
          <p:cNvPicPr preferRelativeResize="0"/>
          <p:nvPr/>
        </p:nvPicPr>
        <p:blipFill rotWithShape="1">
          <a:blip r:embed="rId4">
            <a:alphaModFix/>
          </a:blip>
          <a:srcRect/>
          <a:stretch/>
        </p:blipFill>
        <p:spPr>
          <a:xfrm>
            <a:off x="7905947" y="2584888"/>
            <a:ext cx="9139677" cy="5390550"/>
          </a:xfrm>
          <a:prstGeom prst="rect">
            <a:avLst/>
          </a:prstGeom>
          <a:noFill/>
          <a:ln>
            <a:noFill/>
          </a:ln>
        </p:spPr>
      </p:pic>
      <p:pic>
        <p:nvPicPr>
          <p:cNvPr id="204" name="Google Shape;204;g11c864bc3d5_2_63"/>
          <p:cNvPicPr preferRelativeResize="0"/>
          <p:nvPr/>
        </p:nvPicPr>
        <p:blipFill rotWithShape="1">
          <a:blip r:embed="rId5">
            <a:alphaModFix/>
          </a:blip>
          <a:srcRect/>
          <a:stretch/>
        </p:blipFill>
        <p:spPr>
          <a:xfrm>
            <a:off x="7905950" y="2584902"/>
            <a:ext cx="9139648" cy="5390550"/>
          </a:xfrm>
          <a:prstGeom prst="rect">
            <a:avLst/>
          </a:prstGeom>
          <a:noFill/>
          <a:ln>
            <a:noFill/>
          </a:ln>
        </p:spPr>
      </p:pic>
      <p:pic>
        <p:nvPicPr>
          <p:cNvPr id="205" name="Google Shape;205;g11c864bc3d5_2_63"/>
          <p:cNvPicPr preferRelativeResize="0"/>
          <p:nvPr/>
        </p:nvPicPr>
        <p:blipFill rotWithShape="1">
          <a:blip r:embed="rId6">
            <a:alphaModFix/>
          </a:blip>
          <a:srcRect/>
          <a:stretch/>
        </p:blipFill>
        <p:spPr>
          <a:xfrm>
            <a:off x="7905950" y="2584900"/>
            <a:ext cx="9139650" cy="5306897"/>
          </a:xfrm>
          <a:prstGeom prst="rect">
            <a:avLst/>
          </a:prstGeom>
          <a:noFill/>
          <a:ln>
            <a:noFill/>
          </a:ln>
        </p:spPr>
      </p:pic>
      <p:pic>
        <p:nvPicPr>
          <p:cNvPr id="206" name="Google Shape;206;g11c864bc3d5_2_63"/>
          <p:cNvPicPr preferRelativeResize="0"/>
          <p:nvPr/>
        </p:nvPicPr>
        <p:blipFill rotWithShape="1">
          <a:blip r:embed="rId7">
            <a:alphaModFix/>
          </a:blip>
          <a:srcRect/>
          <a:stretch/>
        </p:blipFill>
        <p:spPr>
          <a:xfrm>
            <a:off x="7905950" y="2584900"/>
            <a:ext cx="9139655" cy="53068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11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10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EEA"/>
        </a:solidFill>
        <a:effectLst/>
      </p:bgPr>
    </p:bg>
    <p:spTree>
      <p:nvGrpSpPr>
        <p:cNvPr id="1" name="Shape 210"/>
        <p:cNvGrpSpPr/>
        <p:nvPr/>
      </p:nvGrpSpPr>
      <p:grpSpPr>
        <a:xfrm>
          <a:off x="0" y="0"/>
          <a:ext cx="0" cy="0"/>
          <a:chOff x="0" y="0"/>
          <a:chExt cx="0" cy="0"/>
        </a:xfrm>
      </p:grpSpPr>
      <p:grpSp>
        <p:nvGrpSpPr>
          <p:cNvPr id="211" name="Google Shape;211;p9"/>
          <p:cNvGrpSpPr/>
          <p:nvPr/>
        </p:nvGrpSpPr>
        <p:grpSpPr>
          <a:xfrm>
            <a:off x="-201767" y="-202988"/>
            <a:ext cx="18691535" cy="10692975"/>
            <a:chOff x="0" y="0"/>
            <a:chExt cx="24922046" cy="14257300"/>
          </a:xfrm>
        </p:grpSpPr>
        <p:pic>
          <p:nvPicPr>
            <p:cNvPr id="212" name="Google Shape;212;p9"/>
            <p:cNvPicPr preferRelativeResize="0"/>
            <p:nvPr/>
          </p:nvPicPr>
          <p:blipFill rotWithShape="1">
            <a:blip r:embed="rId3">
              <a:alphaModFix amt="24000"/>
            </a:blip>
            <a:srcRect t="12153" b="12153"/>
            <a:stretch/>
          </p:blipFill>
          <p:spPr>
            <a:xfrm>
              <a:off x="0" y="0"/>
              <a:ext cx="12461023" cy="14257300"/>
            </a:xfrm>
            <a:prstGeom prst="rect">
              <a:avLst/>
            </a:prstGeom>
            <a:noFill/>
            <a:ln>
              <a:noFill/>
            </a:ln>
          </p:spPr>
        </p:pic>
        <p:pic>
          <p:nvPicPr>
            <p:cNvPr id="213" name="Google Shape;213;p9"/>
            <p:cNvPicPr preferRelativeResize="0"/>
            <p:nvPr/>
          </p:nvPicPr>
          <p:blipFill rotWithShape="1">
            <a:blip r:embed="rId4">
              <a:alphaModFix amt="24000"/>
            </a:blip>
            <a:srcRect t="7172" b="7174"/>
            <a:stretch/>
          </p:blipFill>
          <p:spPr>
            <a:xfrm>
              <a:off x="12461023" y="0"/>
              <a:ext cx="12461023" cy="14257300"/>
            </a:xfrm>
            <a:prstGeom prst="rect">
              <a:avLst/>
            </a:prstGeom>
            <a:noFill/>
            <a:ln>
              <a:noFill/>
            </a:ln>
          </p:spPr>
        </p:pic>
      </p:grpSp>
      <p:grpSp>
        <p:nvGrpSpPr>
          <p:cNvPr id="214" name="Google Shape;214;p9"/>
          <p:cNvGrpSpPr/>
          <p:nvPr/>
        </p:nvGrpSpPr>
        <p:grpSpPr>
          <a:xfrm>
            <a:off x="3259625" y="2857425"/>
            <a:ext cx="11717153" cy="5982555"/>
            <a:chOff x="-80" y="0"/>
            <a:chExt cx="15081932" cy="7805030"/>
          </a:xfrm>
        </p:grpSpPr>
        <p:sp>
          <p:nvSpPr>
            <p:cNvPr id="215" name="Google Shape;215;p9"/>
            <p:cNvSpPr txBox="1"/>
            <p:nvPr/>
          </p:nvSpPr>
          <p:spPr>
            <a:xfrm>
              <a:off x="-48" y="2835530"/>
              <a:ext cx="15081900" cy="4969500"/>
            </a:xfrm>
            <a:prstGeom prst="rect">
              <a:avLst/>
            </a:prstGeom>
            <a:noFill/>
            <a:ln>
              <a:noFill/>
            </a:ln>
          </p:spPr>
          <p:txBody>
            <a:bodyPr spcFirstLastPara="1" wrap="square" lIns="0" tIns="0" rIns="0" bIns="0" anchor="t" anchorCtr="0">
              <a:spAutoFit/>
            </a:bodyPr>
            <a:lstStyle/>
            <a:p>
              <a:pPr marL="457200" marR="0" lvl="0" indent="-385762" algn="ctr" rtl="0">
                <a:lnSpc>
                  <a:spcPct val="149979"/>
                </a:lnSpc>
                <a:spcBef>
                  <a:spcPts val="0"/>
                </a:spcBef>
                <a:spcAft>
                  <a:spcPts val="0"/>
                </a:spcAft>
                <a:buClr>
                  <a:srgbClr val="984514"/>
                </a:buClr>
                <a:buSzPts val="2475"/>
                <a:buFont typeface="Arial"/>
                <a:buChar char="-"/>
              </a:pPr>
              <a:r>
                <a:rPr lang="en-US" sz="2475" b="0" i="0" u="none" strike="noStrike" cap="none">
                  <a:solidFill>
                    <a:srgbClr val="984514"/>
                  </a:solidFill>
                  <a:latin typeface="Arial"/>
                  <a:ea typeface="Arial"/>
                  <a:cs typeface="Arial"/>
                  <a:sym typeface="Arial"/>
                </a:rPr>
                <a:t>The analysis of the endogenous variables allowed us to characterise the farming systems and highlight those variables that define each cluster;</a:t>
              </a:r>
              <a:endParaRPr sz="2475" b="0" i="0" u="none" strike="noStrike" cap="none">
                <a:solidFill>
                  <a:srgbClr val="984514"/>
                </a:solidFill>
                <a:latin typeface="Arial"/>
                <a:ea typeface="Arial"/>
                <a:cs typeface="Arial"/>
                <a:sym typeface="Arial"/>
              </a:endParaRPr>
            </a:p>
            <a:p>
              <a:pPr marL="457200" marR="0" lvl="0" indent="0" algn="ctr" rtl="0">
                <a:lnSpc>
                  <a:spcPct val="149979"/>
                </a:lnSpc>
                <a:spcBef>
                  <a:spcPts val="0"/>
                </a:spcBef>
                <a:spcAft>
                  <a:spcPts val="0"/>
                </a:spcAft>
                <a:buClr>
                  <a:srgbClr val="000000"/>
                </a:buClr>
                <a:buSzPts val="2475"/>
                <a:buFont typeface="Arial"/>
                <a:buNone/>
              </a:pPr>
              <a:endParaRPr sz="2475" b="0" i="0" u="none" strike="noStrike" cap="none">
                <a:solidFill>
                  <a:srgbClr val="984514"/>
                </a:solidFill>
                <a:latin typeface="Arial"/>
                <a:ea typeface="Arial"/>
                <a:cs typeface="Arial"/>
                <a:sym typeface="Arial"/>
              </a:endParaRPr>
            </a:p>
            <a:p>
              <a:pPr marL="457200" marR="0" lvl="0" indent="-385762" algn="ctr" rtl="0">
                <a:lnSpc>
                  <a:spcPct val="149979"/>
                </a:lnSpc>
                <a:spcBef>
                  <a:spcPts val="0"/>
                </a:spcBef>
                <a:spcAft>
                  <a:spcPts val="0"/>
                </a:spcAft>
                <a:buClr>
                  <a:srgbClr val="984514"/>
                </a:buClr>
                <a:buSzPts val="2475"/>
                <a:buFont typeface="Arial"/>
                <a:buChar char="-"/>
              </a:pPr>
              <a:r>
                <a:rPr lang="en-US" sz="2475" b="0" i="0" u="none" strike="noStrike" cap="none">
                  <a:solidFill>
                    <a:srgbClr val="984514"/>
                  </a:solidFill>
                  <a:latin typeface="Arial"/>
                  <a:ea typeface="Arial"/>
                  <a:cs typeface="Arial"/>
                  <a:sym typeface="Arial"/>
                </a:rPr>
                <a:t>When looking into  the exogenous variables there was not a striking evidence of causality. The exogenous variables are statistically significant but the squared-etas are not high enough to prove causality between the clusters and the external drivers. Further analysis in the next steps will look into this.</a:t>
              </a:r>
              <a:endParaRPr sz="2475" b="0" i="0" u="none" strike="noStrike" cap="none">
                <a:solidFill>
                  <a:srgbClr val="984514"/>
                </a:solidFill>
                <a:latin typeface="Arial"/>
                <a:ea typeface="Arial"/>
                <a:cs typeface="Arial"/>
                <a:sym typeface="Arial"/>
              </a:endParaRPr>
            </a:p>
          </p:txBody>
        </p:sp>
        <p:sp>
          <p:nvSpPr>
            <p:cNvPr id="216" name="Google Shape;216;p9"/>
            <p:cNvSpPr txBox="1"/>
            <p:nvPr/>
          </p:nvSpPr>
          <p:spPr>
            <a:xfrm>
              <a:off x="377830" y="783679"/>
              <a:ext cx="14326200" cy="6828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400"/>
                <a:buFont typeface="Arial"/>
                <a:buNone/>
              </a:pPr>
              <a:r>
                <a:rPr lang="en-US" sz="3400" b="1" i="0" u="none" strike="noStrike" cap="none">
                  <a:solidFill>
                    <a:srgbClr val="742108"/>
                  </a:solidFill>
                  <a:latin typeface="Quicksand"/>
                  <a:ea typeface="Quicksand"/>
                  <a:cs typeface="Quicksand"/>
                  <a:sym typeface="Quicksand"/>
                </a:rPr>
                <a:t>MAIN CONCLUSIONS</a:t>
              </a:r>
              <a:endParaRPr sz="1400" b="0" i="0" u="none" strike="noStrike" cap="none">
                <a:solidFill>
                  <a:srgbClr val="000000"/>
                </a:solidFill>
                <a:latin typeface="Arial"/>
                <a:ea typeface="Arial"/>
                <a:cs typeface="Arial"/>
                <a:sym typeface="Arial"/>
              </a:endParaRPr>
            </a:p>
          </p:txBody>
        </p:sp>
        <p:sp>
          <p:nvSpPr>
            <p:cNvPr id="217" name="Google Shape;217;p9"/>
            <p:cNvSpPr/>
            <p:nvPr/>
          </p:nvSpPr>
          <p:spPr>
            <a:xfrm>
              <a:off x="-80" y="0"/>
              <a:ext cx="14986800" cy="63900"/>
            </a:xfrm>
            <a:prstGeom prst="rect">
              <a:avLst/>
            </a:prstGeom>
            <a:solidFill>
              <a:srgbClr val="3A0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9"/>
            <p:cNvSpPr/>
            <p:nvPr/>
          </p:nvSpPr>
          <p:spPr>
            <a:xfrm rot="10800000" flipH="1">
              <a:off x="-48" y="2079013"/>
              <a:ext cx="14986800" cy="63900"/>
            </a:xfrm>
            <a:prstGeom prst="rect">
              <a:avLst/>
            </a:prstGeom>
            <a:solidFill>
              <a:srgbClr val="3A0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Shape 222"/>
        <p:cNvGrpSpPr/>
        <p:nvPr/>
      </p:nvGrpSpPr>
      <p:grpSpPr>
        <a:xfrm>
          <a:off x="0" y="0"/>
          <a:ext cx="0" cy="0"/>
          <a:chOff x="0" y="0"/>
          <a:chExt cx="0" cy="0"/>
        </a:xfrm>
      </p:grpSpPr>
      <p:grpSp>
        <p:nvGrpSpPr>
          <p:cNvPr id="223" name="Google Shape;223;p10"/>
          <p:cNvGrpSpPr/>
          <p:nvPr/>
        </p:nvGrpSpPr>
        <p:grpSpPr>
          <a:xfrm>
            <a:off x="-184204" y="-240882"/>
            <a:ext cx="18656408" cy="10768764"/>
            <a:chOff x="0" y="0"/>
            <a:chExt cx="24875210" cy="14358352"/>
          </a:xfrm>
        </p:grpSpPr>
        <p:pic>
          <p:nvPicPr>
            <p:cNvPr id="224" name="Google Shape;224;p10"/>
            <p:cNvPicPr preferRelativeResize="0"/>
            <p:nvPr/>
          </p:nvPicPr>
          <p:blipFill rotWithShape="1">
            <a:blip r:embed="rId3">
              <a:alphaModFix amt="50000"/>
            </a:blip>
            <a:srcRect t="21220" b="21219"/>
            <a:stretch/>
          </p:blipFill>
          <p:spPr>
            <a:xfrm>
              <a:off x="0" y="0"/>
              <a:ext cx="12437605" cy="7179176"/>
            </a:xfrm>
            <a:prstGeom prst="rect">
              <a:avLst/>
            </a:prstGeom>
            <a:noFill/>
            <a:ln>
              <a:noFill/>
            </a:ln>
          </p:spPr>
        </p:pic>
        <p:pic>
          <p:nvPicPr>
            <p:cNvPr id="225" name="Google Shape;225;p10"/>
            <p:cNvPicPr preferRelativeResize="0"/>
            <p:nvPr/>
          </p:nvPicPr>
          <p:blipFill rotWithShape="1">
            <a:blip r:embed="rId4">
              <a:alphaModFix amt="50000"/>
            </a:blip>
            <a:srcRect t="21260" b="21258"/>
            <a:stretch/>
          </p:blipFill>
          <p:spPr>
            <a:xfrm>
              <a:off x="12437605" y="0"/>
              <a:ext cx="12437605" cy="7179176"/>
            </a:xfrm>
            <a:prstGeom prst="rect">
              <a:avLst/>
            </a:prstGeom>
            <a:noFill/>
            <a:ln>
              <a:noFill/>
            </a:ln>
          </p:spPr>
        </p:pic>
        <p:pic>
          <p:nvPicPr>
            <p:cNvPr id="226" name="Google Shape;226;p10"/>
            <p:cNvPicPr preferRelativeResize="0"/>
            <p:nvPr/>
          </p:nvPicPr>
          <p:blipFill rotWithShape="1">
            <a:blip r:embed="rId5">
              <a:alphaModFix amt="50000"/>
            </a:blip>
            <a:srcRect t="21179" b="21178"/>
            <a:stretch/>
          </p:blipFill>
          <p:spPr>
            <a:xfrm>
              <a:off x="0" y="7179176"/>
              <a:ext cx="12437605" cy="7179176"/>
            </a:xfrm>
            <a:prstGeom prst="rect">
              <a:avLst/>
            </a:prstGeom>
            <a:noFill/>
            <a:ln>
              <a:noFill/>
            </a:ln>
          </p:spPr>
        </p:pic>
        <p:pic>
          <p:nvPicPr>
            <p:cNvPr id="227" name="Google Shape;227;p10"/>
            <p:cNvPicPr preferRelativeResize="0"/>
            <p:nvPr/>
          </p:nvPicPr>
          <p:blipFill rotWithShape="1">
            <a:blip r:embed="rId6">
              <a:alphaModFix amt="50000"/>
            </a:blip>
            <a:srcRect t="21260" b="21258"/>
            <a:stretch/>
          </p:blipFill>
          <p:spPr>
            <a:xfrm>
              <a:off x="12437605" y="7179176"/>
              <a:ext cx="12437605" cy="7179176"/>
            </a:xfrm>
            <a:prstGeom prst="rect">
              <a:avLst/>
            </a:prstGeom>
            <a:noFill/>
            <a:ln>
              <a:noFill/>
            </a:ln>
          </p:spPr>
        </p:pic>
      </p:grpSp>
      <p:grpSp>
        <p:nvGrpSpPr>
          <p:cNvPr id="228" name="Google Shape;228;p10"/>
          <p:cNvGrpSpPr/>
          <p:nvPr/>
        </p:nvGrpSpPr>
        <p:grpSpPr>
          <a:xfrm>
            <a:off x="3437521" y="4195611"/>
            <a:ext cx="11412958" cy="1895778"/>
            <a:chOff x="0" y="0"/>
            <a:chExt cx="15217277" cy="2527704"/>
          </a:xfrm>
        </p:grpSpPr>
        <p:sp>
          <p:nvSpPr>
            <p:cNvPr id="229" name="Google Shape;229;p10"/>
            <p:cNvSpPr/>
            <p:nvPr/>
          </p:nvSpPr>
          <p:spPr>
            <a:xfrm>
              <a:off x="0" y="0"/>
              <a:ext cx="15217277" cy="2527704"/>
            </a:xfrm>
            <a:prstGeom prst="rect">
              <a:avLst/>
            </a:prstGeom>
            <a:solidFill>
              <a:srgbClr val="F8FBFD">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0"/>
            <p:cNvSpPr txBox="1"/>
            <p:nvPr/>
          </p:nvSpPr>
          <p:spPr>
            <a:xfrm>
              <a:off x="960098" y="681152"/>
              <a:ext cx="13297081" cy="1177925"/>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799"/>
                <a:buFont typeface="Arial"/>
                <a:buNone/>
              </a:pPr>
              <a:r>
                <a:rPr lang="en-US" sz="5799" b="1" i="0" u="none" strike="noStrike" cap="none">
                  <a:solidFill>
                    <a:srgbClr val="053D57"/>
                  </a:solidFill>
                  <a:latin typeface="Quicksand"/>
                  <a:ea typeface="Quicksand"/>
                  <a:cs typeface="Quicksand"/>
                  <a:sym typeface="Quicksand"/>
                </a:rPr>
                <a:t>Discussion</a:t>
              </a:r>
              <a:endParaRPr sz="1400" b="0" i="0" u="none" strike="noStrike" cap="none">
                <a:solidFill>
                  <a:srgbClr val="000000"/>
                </a:solidFill>
                <a:latin typeface="Arial"/>
                <a:ea typeface="Arial"/>
                <a:cs typeface="Arial"/>
                <a:sym typeface="Arial"/>
              </a:endParaRPr>
            </a:p>
          </p:txBody>
        </p:sp>
      </p:grpSp>
      <p:sp>
        <p:nvSpPr>
          <p:cNvPr id="231" name="Google Shape;231;p10"/>
          <p:cNvSpPr/>
          <p:nvPr/>
        </p:nvSpPr>
        <p:spPr>
          <a:xfrm rot="-201870">
            <a:off x="1642815" y="1045910"/>
            <a:ext cx="4615956" cy="2291145"/>
          </a:xfrm>
          <a:prstGeom prst="wedgeEllipseCallout">
            <a:avLst>
              <a:gd name="adj1" fmla="val 4698"/>
              <a:gd name="adj2" fmla="val 6655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What is more relevant? Is it socio-economic drivers or natural drivers?</a:t>
            </a:r>
            <a:endParaRPr sz="2100" b="0" i="0" u="none" strike="noStrike" cap="none">
              <a:solidFill>
                <a:srgbClr val="000000"/>
              </a:solidFill>
              <a:latin typeface="Arial"/>
              <a:ea typeface="Arial"/>
              <a:cs typeface="Arial"/>
              <a:sym typeface="Arial"/>
            </a:endParaRPr>
          </a:p>
        </p:txBody>
      </p:sp>
      <p:sp>
        <p:nvSpPr>
          <p:cNvPr id="232" name="Google Shape;232;p10"/>
          <p:cNvSpPr/>
          <p:nvPr/>
        </p:nvSpPr>
        <p:spPr>
          <a:xfrm rot="249223">
            <a:off x="12559807" y="740465"/>
            <a:ext cx="5106814" cy="290203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What is the cause behind the concentration and dispersion of some clusters (e.g. cluster 5 and 9)?</a:t>
            </a:r>
            <a:endParaRPr sz="2100" b="0" i="0" u="none" strike="noStrike" cap="none">
              <a:solidFill>
                <a:srgbClr val="000000"/>
              </a:solidFill>
              <a:latin typeface="Arial"/>
              <a:ea typeface="Arial"/>
              <a:cs typeface="Arial"/>
              <a:sym typeface="Arial"/>
            </a:endParaRPr>
          </a:p>
        </p:txBody>
      </p:sp>
      <p:sp>
        <p:nvSpPr>
          <p:cNvPr id="233" name="Google Shape;233;p10"/>
          <p:cNvSpPr/>
          <p:nvPr/>
        </p:nvSpPr>
        <p:spPr>
          <a:xfrm>
            <a:off x="7526150" y="6726675"/>
            <a:ext cx="4326300" cy="2558100"/>
          </a:xfrm>
          <a:prstGeom prst="wedgeEllipseCallout">
            <a:avLst>
              <a:gd name="adj1" fmla="val -22412"/>
              <a:gd name="adj2" fmla="val -600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What is the connection between location and clusters?</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100"/>
                                        <p:tgtEl>
                                          <p:spTgt spid="23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fade">
                                      <p:cBhvr>
                                        <p:cTn id="11" dur="2600"/>
                                        <p:tgtEl>
                                          <p:spTgt spid="233"/>
                                        </p:tgtEl>
                                      </p:cBhvr>
                                    </p:animEffect>
                                  </p:childTnLst>
                                </p:cTn>
                              </p:par>
                            </p:childTnLst>
                          </p:cTn>
                        </p:par>
                        <p:par>
                          <p:cTn id="12" fill="hold">
                            <p:stCondLst>
                              <p:cond delay="37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1"/>
          <p:cNvPicPr preferRelativeResize="0"/>
          <p:nvPr/>
        </p:nvPicPr>
        <p:blipFill rotWithShape="1">
          <a:blip r:embed="rId3">
            <a:alphaModFix amt="76000"/>
          </a:blip>
          <a:srcRect t="7812" b="7810"/>
          <a:stretch/>
        </p:blipFill>
        <p:spPr>
          <a:xfrm>
            <a:off x="0" y="0"/>
            <a:ext cx="18288000" cy="10287000"/>
          </a:xfrm>
          <a:prstGeom prst="rect">
            <a:avLst/>
          </a:prstGeom>
          <a:noFill/>
          <a:ln>
            <a:noFill/>
          </a:ln>
        </p:spPr>
      </p:pic>
      <p:sp>
        <p:nvSpPr>
          <p:cNvPr id="239" name="Google Shape;239;p11"/>
          <p:cNvSpPr txBox="1"/>
          <p:nvPr/>
        </p:nvSpPr>
        <p:spPr>
          <a:xfrm>
            <a:off x="1028700" y="7654925"/>
            <a:ext cx="9624443" cy="95567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6500"/>
              <a:buFont typeface="Arial"/>
              <a:buNone/>
            </a:pPr>
            <a:r>
              <a:rPr lang="en-US" sz="6500" b="1" i="0" u="none" strike="noStrike" cap="none">
                <a:solidFill>
                  <a:srgbClr val="742108"/>
                </a:solidFill>
                <a:latin typeface="Quicksand"/>
                <a:ea typeface="Quicksand"/>
                <a:cs typeface="Quicksand"/>
                <a:sym typeface="Quicksand"/>
              </a:rPr>
              <a:t>THANK YOU!</a:t>
            </a:r>
            <a:endParaRPr sz="1400" b="0" i="0" u="none" strike="noStrike" cap="none">
              <a:solidFill>
                <a:srgbClr val="000000"/>
              </a:solidFill>
              <a:latin typeface="Arial"/>
              <a:ea typeface="Arial"/>
              <a:cs typeface="Arial"/>
              <a:sym typeface="Arial"/>
            </a:endParaRPr>
          </a:p>
        </p:txBody>
      </p:sp>
      <p:sp>
        <p:nvSpPr>
          <p:cNvPr id="240" name="Google Shape;240;p11"/>
          <p:cNvSpPr txBox="1"/>
          <p:nvPr/>
        </p:nvSpPr>
        <p:spPr>
          <a:xfrm>
            <a:off x="1028700" y="6019219"/>
            <a:ext cx="13744005" cy="79375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2500"/>
              <a:buFont typeface="Arial"/>
              <a:buNone/>
            </a:pPr>
            <a:r>
              <a:rPr lang="en-US" sz="2500" b="1" i="0" u="none" strike="noStrike" cap="none">
                <a:solidFill>
                  <a:srgbClr val="6D4116"/>
                </a:solidFill>
                <a:latin typeface="Quicksand"/>
                <a:ea typeface="Quicksand"/>
                <a:cs typeface="Quicksand"/>
                <a:sym typeface="Quicksand"/>
              </a:rPr>
              <a:t>"A SUSTAINABLE AGRICULTURE DOES NOT DEPLETE SOILS OR PEOPLE." </a:t>
            </a:r>
            <a:r>
              <a:rPr lang="en-US" sz="2500" b="1" i="0" u="none" strike="noStrike" cap="none">
                <a:solidFill>
                  <a:srgbClr val="6D4116"/>
                </a:solidFill>
                <a:latin typeface="Arimo"/>
                <a:ea typeface="Arimo"/>
                <a:cs typeface="Arimo"/>
                <a:sym typeface="Arimo"/>
              </a:rPr>
              <a:t>Wendell Berry*</a:t>
            </a:r>
            <a:endParaRPr sz="1400" b="0" i="0" u="none" strike="noStrike" cap="none">
              <a:solidFill>
                <a:srgbClr val="000000"/>
              </a:solidFill>
              <a:latin typeface="Arial"/>
              <a:ea typeface="Arial"/>
              <a:cs typeface="Arial"/>
              <a:sym typeface="Arial"/>
            </a:endParaRPr>
          </a:p>
        </p:txBody>
      </p:sp>
      <p:sp>
        <p:nvSpPr>
          <p:cNvPr id="241" name="Google Shape;241;p11"/>
          <p:cNvSpPr/>
          <p:nvPr/>
        </p:nvSpPr>
        <p:spPr>
          <a:xfrm rot="10800000" flipH="1">
            <a:off x="-1" y="7245350"/>
            <a:ext cx="10653143" cy="45719"/>
          </a:xfrm>
          <a:prstGeom prst="rect">
            <a:avLst/>
          </a:prstGeom>
          <a:solidFill>
            <a:srgbClr val="74210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1"/>
          <p:cNvSpPr txBox="1"/>
          <p:nvPr/>
        </p:nvSpPr>
        <p:spPr>
          <a:xfrm>
            <a:off x="11193971" y="9799955"/>
            <a:ext cx="7005000" cy="450300"/>
          </a:xfrm>
          <a:prstGeom prst="rect">
            <a:avLst/>
          </a:prstGeom>
          <a:noFill/>
          <a:ln>
            <a:noFill/>
          </a:ln>
        </p:spPr>
        <p:txBody>
          <a:bodyPr spcFirstLastPara="1" wrap="square" lIns="0" tIns="0" rIns="0" bIns="0" anchor="t" anchorCtr="0">
            <a:spAutoFit/>
          </a:bodyPr>
          <a:lstStyle/>
          <a:p>
            <a:pPr marL="0" marR="0" lvl="0" indent="0" algn="r" rtl="0">
              <a:lnSpc>
                <a:spcPct val="125000"/>
              </a:lnSpc>
              <a:spcBef>
                <a:spcPts val="0"/>
              </a:spcBef>
              <a:spcAft>
                <a:spcPts val="0"/>
              </a:spcAft>
              <a:buClr>
                <a:srgbClr val="000000"/>
              </a:buClr>
              <a:buSzPts val="1300"/>
              <a:buFont typeface="Arial"/>
              <a:buNone/>
            </a:pPr>
            <a:r>
              <a:rPr lang="en-US" sz="1300" b="0" i="0" u="none" strike="noStrike" cap="none">
                <a:solidFill>
                  <a:srgbClr val="6D4116"/>
                </a:solidFill>
                <a:latin typeface="Quicksand"/>
                <a:ea typeface="Quicksand"/>
                <a:cs typeface="Quicksand"/>
                <a:sym typeface="Quicksand"/>
              </a:rPr>
              <a:t>*Poet, novelist, and environmentalist Wendell Berry lives in Port Royal, Kentucky near his birthplace, where he has maintained a farm for over 40 years.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t="7439" b="7439"/>
          <a:stretch/>
        </p:blipFill>
        <p:spPr>
          <a:xfrm>
            <a:off x="0" y="0"/>
            <a:ext cx="18288000" cy="10287000"/>
          </a:xfrm>
          <a:prstGeom prst="rect">
            <a:avLst/>
          </a:prstGeom>
          <a:noFill/>
          <a:ln>
            <a:noFill/>
          </a:ln>
        </p:spPr>
      </p:pic>
      <p:sp>
        <p:nvSpPr>
          <p:cNvPr id="97" name="Google Shape;97;p2"/>
          <p:cNvSpPr/>
          <p:nvPr/>
        </p:nvSpPr>
        <p:spPr>
          <a:xfrm>
            <a:off x="4738844" y="3675955"/>
            <a:ext cx="8810312" cy="4022492"/>
          </a:xfrm>
          <a:prstGeom prst="rect">
            <a:avLst/>
          </a:prstGeom>
          <a:solidFill>
            <a:srgbClr val="FFFEFE">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8250055" y="2588554"/>
            <a:ext cx="1787891" cy="179590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65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5474702" y="4711938"/>
            <a:ext cx="73386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000"/>
              <a:buFont typeface="Arial"/>
              <a:buNone/>
            </a:pPr>
            <a:r>
              <a:rPr lang="en-US" sz="3000" b="1" i="0" u="none" strike="noStrike" cap="none">
                <a:solidFill>
                  <a:srgbClr val="323232"/>
                </a:solidFill>
                <a:latin typeface="Poppins"/>
                <a:ea typeface="Poppins"/>
                <a:cs typeface="Poppins"/>
                <a:sym typeface="Poppins"/>
              </a:rPr>
              <a:t>Our Region - Center Portugal</a:t>
            </a: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5133750" y="5424950"/>
            <a:ext cx="8020500" cy="2031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100"/>
              <a:buFont typeface="Arial"/>
              <a:buNone/>
            </a:pPr>
            <a:r>
              <a:rPr lang="en-US" sz="2000" b="0" i="0" u="none" strike="noStrike" cap="none">
                <a:solidFill>
                  <a:srgbClr val="787878"/>
                </a:solidFill>
                <a:latin typeface="Arial"/>
                <a:ea typeface="Arial"/>
                <a:cs typeface="Arial"/>
                <a:sym typeface="Arial"/>
              </a:rPr>
              <a:t>“</a:t>
            </a:r>
            <a:r>
              <a:rPr lang="en-US" sz="2000" b="0" i="1" u="none" strike="noStrike" cap="none">
                <a:solidFill>
                  <a:srgbClr val="787878"/>
                </a:solidFill>
                <a:latin typeface="Arial"/>
                <a:ea typeface="Arial"/>
                <a:cs typeface="Arial"/>
                <a:sym typeface="Arial"/>
              </a:rPr>
              <a:t>In the interior of the country, there are mountains and villages of granite and schist. By the sea, fishing villages and cosmopolitan beaches with water sports set the pace of the day. And everywhere centuries old heritage proudly displays the history of the region.</a:t>
            </a:r>
            <a:r>
              <a:rPr lang="en-US" sz="2000" b="0" i="0" u="none" strike="noStrike" cap="none">
                <a:solidFill>
                  <a:srgbClr val="787878"/>
                </a:solidFill>
                <a:latin typeface="Arial"/>
                <a:ea typeface="Arial"/>
                <a:cs typeface="Arial"/>
                <a:sym typeface="Arial"/>
              </a:rPr>
              <a:t>” </a:t>
            </a:r>
            <a:endParaRPr sz="2000" b="0" i="0" u="none" strike="noStrike" cap="none">
              <a:solidFill>
                <a:srgbClr val="787878"/>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100"/>
              <a:buFont typeface="Arial"/>
              <a:buNone/>
            </a:pPr>
            <a:r>
              <a:rPr lang="en-US" sz="2000" b="0" i="0" u="none" strike="noStrike" cap="none">
                <a:solidFill>
                  <a:srgbClr val="787878"/>
                </a:solidFill>
                <a:latin typeface="Arial"/>
                <a:ea typeface="Arial"/>
                <a:cs typeface="Arial"/>
                <a:sym typeface="Arial"/>
              </a:rPr>
              <a:t>(Visit Portugal, 2022)</a:t>
            </a:r>
            <a:endParaRPr sz="2700" b="0" i="0" u="none" strike="noStrike" cap="none">
              <a:solidFill>
                <a:srgbClr val="4D2D3D"/>
              </a:solidFill>
              <a:latin typeface="Poppins Medium"/>
              <a:ea typeface="Poppins Medium"/>
              <a:cs typeface="Poppins Medium"/>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t="12197" b="12197"/>
          <a:stretch/>
        </p:blipFill>
        <p:spPr>
          <a:xfrm>
            <a:off x="0" y="0"/>
            <a:ext cx="18288000" cy="10286999"/>
          </a:xfrm>
          <a:prstGeom prst="rect">
            <a:avLst/>
          </a:prstGeom>
          <a:noFill/>
          <a:ln>
            <a:noFill/>
          </a:ln>
        </p:spPr>
      </p:pic>
      <p:sp>
        <p:nvSpPr>
          <p:cNvPr id="106" name="Google Shape;106;p3"/>
          <p:cNvSpPr/>
          <p:nvPr/>
        </p:nvSpPr>
        <p:spPr>
          <a:xfrm>
            <a:off x="2609938" y="3244513"/>
            <a:ext cx="426712" cy="42862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a:off x="6826168" y="3244513"/>
            <a:ext cx="426712" cy="42862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11042397" y="3244513"/>
            <a:ext cx="426712" cy="42862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p:nvPr/>
        </p:nvSpPr>
        <p:spPr>
          <a:xfrm>
            <a:off x="15258627" y="3244513"/>
            <a:ext cx="426712" cy="42862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txBox="1"/>
          <p:nvPr/>
        </p:nvSpPr>
        <p:spPr>
          <a:xfrm>
            <a:off x="1028700" y="1057275"/>
            <a:ext cx="12691800" cy="1000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6500"/>
              <a:buFont typeface="Arial"/>
              <a:buNone/>
            </a:pPr>
            <a:r>
              <a:rPr lang="en-US" sz="6500" b="1" i="0" u="none" strike="noStrike" cap="none">
                <a:solidFill>
                  <a:srgbClr val="F3EEEA"/>
                </a:solidFill>
                <a:latin typeface="Quicksand"/>
                <a:ea typeface="Quicksand"/>
                <a:cs typeface="Quicksand"/>
                <a:sym typeface="Quicksand"/>
              </a:rPr>
              <a:t>OBJECTIVES OF THE STUDY</a:t>
            </a: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1049854" y="3443173"/>
            <a:ext cx="16230600" cy="4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txBox="1"/>
          <p:nvPr/>
        </p:nvSpPr>
        <p:spPr>
          <a:xfrm>
            <a:off x="965064" y="4402050"/>
            <a:ext cx="3709200" cy="213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100"/>
              <a:buFont typeface="Arial"/>
              <a:buNone/>
            </a:pPr>
            <a:r>
              <a:rPr lang="en-US" sz="2100" b="1" i="0" u="none" strike="noStrike" cap="none">
                <a:solidFill>
                  <a:srgbClr val="FFFFFF"/>
                </a:solidFill>
                <a:latin typeface="Arial"/>
                <a:ea typeface="Arial"/>
                <a:cs typeface="Arial"/>
                <a:sym typeface="Arial"/>
              </a:rPr>
              <a:t>Identify</a:t>
            </a:r>
            <a:r>
              <a:rPr lang="en-US" sz="2100" b="0" i="0" u="none" strike="noStrike" cap="none">
                <a:solidFill>
                  <a:srgbClr val="FFFFFF"/>
                </a:solidFill>
                <a:latin typeface="Arial"/>
                <a:ea typeface="Arial"/>
                <a:cs typeface="Arial"/>
                <a:sym typeface="Arial"/>
              </a:rPr>
              <a:t> the production options available to farmers in Center Portugal by identifying the farming systems practiced on farms in that area.</a:t>
            </a:r>
            <a:endParaRPr sz="2100" b="0" i="0" u="none" strike="noStrike" cap="none">
              <a:solidFill>
                <a:srgbClr val="FFFFFF"/>
              </a:solidFill>
              <a:latin typeface="Arial"/>
              <a:ea typeface="Arial"/>
              <a:cs typeface="Arial"/>
              <a:sym typeface="Arial"/>
            </a:endParaRPr>
          </a:p>
        </p:txBody>
      </p:sp>
      <p:sp>
        <p:nvSpPr>
          <p:cNvPr id="113" name="Google Shape;113;p3"/>
          <p:cNvSpPr txBox="1"/>
          <p:nvPr/>
        </p:nvSpPr>
        <p:spPr>
          <a:xfrm>
            <a:off x="5181277" y="4402050"/>
            <a:ext cx="3709200" cy="5091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1200"/>
              </a:spcBef>
              <a:spcAft>
                <a:spcPts val="0"/>
              </a:spcAft>
              <a:buClr>
                <a:srgbClr val="000000"/>
              </a:buClr>
              <a:buSzPts val="1100"/>
              <a:buFont typeface="Arial"/>
              <a:buNone/>
            </a:pPr>
            <a:r>
              <a:rPr lang="en-US" sz="2100" b="1" i="0" u="none" strike="noStrike" cap="none">
                <a:solidFill>
                  <a:srgbClr val="FFFFFF"/>
                </a:solidFill>
                <a:latin typeface="Arial"/>
                <a:ea typeface="Arial"/>
                <a:cs typeface="Arial"/>
                <a:sym typeface="Arial"/>
              </a:rPr>
              <a:t>Characterize </a:t>
            </a:r>
            <a:r>
              <a:rPr lang="en-US" sz="2100" b="0" i="0" u="none" strike="noStrike" cap="none">
                <a:solidFill>
                  <a:srgbClr val="FFFFFF"/>
                </a:solidFill>
                <a:latin typeface="Arial"/>
                <a:ea typeface="Arial"/>
                <a:cs typeface="Arial"/>
                <a:sym typeface="Arial"/>
              </a:rPr>
              <a:t>the farming systems in terms of: </a:t>
            </a:r>
            <a:endParaRPr sz="2100" b="0" i="0" u="none" strike="noStrike" cap="none">
              <a:solidFill>
                <a:srgbClr val="FFFFFF"/>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2100"/>
              <a:buFont typeface="Arial"/>
              <a:buNone/>
            </a:pPr>
            <a:r>
              <a:rPr lang="en-US" sz="2100" b="0" i="0" u="none" strike="noStrike" cap="none">
                <a:solidFill>
                  <a:srgbClr val="FFFFFF"/>
                </a:solidFill>
                <a:latin typeface="Arial"/>
                <a:ea typeface="Arial"/>
                <a:cs typeface="Arial"/>
                <a:sym typeface="Arial"/>
              </a:rPr>
              <a:t>Productive Intensity; Labour capacity and Productivity; Level of Specialization Production; Pattern of Productive Specialization; Livestock Density &amp; Composition; Use of Agricultural Surface; Fraction of the Territory Occupied by Agriculture.</a:t>
            </a:r>
            <a:endParaRPr sz="2100" b="0" i="0" u="none" strike="noStrike" cap="none">
              <a:solidFill>
                <a:srgbClr val="FFFFFF"/>
              </a:solidFill>
              <a:latin typeface="Arial"/>
              <a:ea typeface="Arial"/>
              <a:cs typeface="Arial"/>
              <a:sym typeface="Arial"/>
            </a:endParaRPr>
          </a:p>
          <a:p>
            <a:pPr marL="0" marR="0" lvl="0" indent="0" algn="ctr" rtl="0">
              <a:lnSpc>
                <a:spcPct val="140000"/>
              </a:lnSpc>
              <a:spcBef>
                <a:spcPts val="1200"/>
              </a:spcBef>
              <a:spcAft>
                <a:spcPts val="0"/>
              </a:spcAft>
              <a:buClr>
                <a:srgbClr val="000000"/>
              </a:buClr>
              <a:buSzPts val="1100"/>
              <a:buFont typeface="Arial"/>
              <a:buNone/>
            </a:pPr>
            <a:endParaRPr sz="2100" b="0" i="0" u="none" strike="noStrike" cap="none">
              <a:solidFill>
                <a:srgbClr val="FFFFFF"/>
              </a:solidFill>
              <a:latin typeface="Arial"/>
              <a:ea typeface="Arial"/>
              <a:cs typeface="Arial"/>
              <a:sym typeface="Arial"/>
            </a:endParaRPr>
          </a:p>
        </p:txBody>
      </p:sp>
      <p:sp>
        <p:nvSpPr>
          <p:cNvPr id="114" name="Google Shape;114;p3"/>
          <p:cNvSpPr txBox="1"/>
          <p:nvPr/>
        </p:nvSpPr>
        <p:spPr>
          <a:xfrm>
            <a:off x="9397477" y="4402050"/>
            <a:ext cx="3709200" cy="32331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1200"/>
              </a:spcBef>
              <a:spcAft>
                <a:spcPts val="0"/>
              </a:spcAft>
              <a:buClr>
                <a:srgbClr val="000000"/>
              </a:buClr>
              <a:buSzPts val="1100"/>
              <a:buFont typeface="Arial"/>
              <a:buNone/>
            </a:pPr>
            <a:r>
              <a:rPr lang="en-US" sz="2100" b="1" i="0" u="none" strike="noStrike" cap="none">
                <a:solidFill>
                  <a:srgbClr val="FFFFFF"/>
                </a:solidFill>
                <a:latin typeface="Arial"/>
                <a:ea typeface="Arial"/>
                <a:cs typeface="Arial"/>
                <a:sym typeface="Arial"/>
              </a:rPr>
              <a:t>Interpret </a:t>
            </a:r>
            <a:r>
              <a:rPr lang="en-US" sz="2100" b="0" i="0" u="none" strike="noStrike" cap="none">
                <a:solidFill>
                  <a:srgbClr val="FFFFFF"/>
                </a:solidFill>
                <a:latin typeface="Arial"/>
                <a:ea typeface="Arial"/>
                <a:cs typeface="Arial"/>
                <a:sym typeface="Arial"/>
              </a:rPr>
              <a:t>the technology reflected in these farming systems, positioning them in relation to the equation:</a:t>
            </a:r>
            <a:endParaRPr sz="2100" b="0" i="0" u="none" strike="noStrike" cap="none">
              <a:solidFill>
                <a:srgbClr val="FFFFFF"/>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1100"/>
              <a:buFont typeface="Arial"/>
              <a:buNone/>
            </a:pPr>
            <a:r>
              <a:rPr lang="en-US" sz="2100" b="1" i="0" u="none" strike="noStrike" cap="none">
                <a:solidFill>
                  <a:srgbClr val="FFFFFF"/>
                </a:solidFill>
                <a:latin typeface="Arial"/>
                <a:ea typeface="Arial"/>
                <a:cs typeface="Arial"/>
                <a:sym typeface="Arial"/>
              </a:rPr>
              <a:t>Labour Productivity</a:t>
            </a:r>
            <a:r>
              <a:rPr lang="en-US" sz="2100" b="0" i="0" u="none" strike="noStrike" cap="none">
                <a:solidFill>
                  <a:srgbClr val="FFFFFF"/>
                </a:solidFill>
                <a:latin typeface="Arial"/>
                <a:ea typeface="Arial"/>
                <a:cs typeface="Arial"/>
                <a:sym typeface="Arial"/>
              </a:rPr>
              <a:t> </a:t>
            </a:r>
            <a:r>
              <a:rPr lang="en-US" sz="2100" b="1" i="0" u="none" strike="noStrike" cap="none">
                <a:solidFill>
                  <a:srgbClr val="FFFFFF"/>
                </a:solidFill>
                <a:latin typeface="Arial"/>
                <a:ea typeface="Arial"/>
                <a:cs typeface="Arial"/>
                <a:sym typeface="Arial"/>
              </a:rPr>
              <a:t>=</a:t>
            </a:r>
            <a:r>
              <a:rPr lang="en-US" sz="2100" b="0" i="0" u="none" strike="noStrike" cap="none">
                <a:solidFill>
                  <a:srgbClr val="FFFFFF"/>
                </a:solidFill>
                <a:latin typeface="Arial"/>
                <a:ea typeface="Arial"/>
                <a:cs typeface="Arial"/>
                <a:sym typeface="Arial"/>
              </a:rPr>
              <a:t> (land productivity) </a:t>
            </a:r>
            <a:r>
              <a:rPr lang="en-US" sz="2100" b="1" i="0" u="none" strike="noStrike" cap="none">
                <a:solidFill>
                  <a:srgbClr val="FFFFFF"/>
                </a:solidFill>
                <a:latin typeface="Arial"/>
                <a:ea typeface="Arial"/>
                <a:cs typeface="Arial"/>
                <a:sym typeface="Arial"/>
              </a:rPr>
              <a:t>x</a:t>
            </a:r>
            <a:r>
              <a:rPr lang="en-US" sz="2100" b="0" i="0" u="none" strike="noStrike" cap="none">
                <a:solidFill>
                  <a:srgbClr val="FFFFFF"/>
                </a:solidFill>
                <a:latin typeface="Arial"/>
                <a:ea typeface="Arial"/>
                <a:cs typeface="Arial"/>
                <a:sym typeface="Arial"/>
              </a:rPr>
              <a:t> (area per unit of work);</a:t>
            </a:r>
            <a:endParaRPr sz="2100" b="0" i="0" u="none" strike="noStrike" cap="none">
              <a:solidFill>
                <a:srgbClr val="FFFFFF"/>
              </a:solidFill>
              <a:latin typeface="Arial"/>
              <a:ea typeface="Arial"/>
              <a:cs typeface="Arial"/>
              <a:sym typeface="Arial"/>
            </a:endParaRPr>
          </a:p>
          <a:p>
            <a:pPr marL="0" marR="0" lvl="0" indent="0" algn="l" rtl="0">
              <a:lnSpc>
                <a:spcPct val="140000"/>
              </a:lnSpc>
              <a:spcBef>
                <a:spcPts val="1200"/>
              </a:spcBef>
              <a:spcAft>
                <a:spcPts val="0"/>
              </a:spcAft>
              <a:buClr>
                <a:srgbClr val="000000"/>
              </a:buClr>
              <a:buSzPts val="1100"/>
              <a:buFont typeface="Arial"/>
              <a:buNone/>
            </a:pPr>
            <a:endParaRPr sz="2100" b="0" i="0" u="none" strike="noStrike" cap="none">
              <a:solidFill>
                <a:srgbClr val="FFFFFF"/>
              </a:solidFill>
              <a:latin typeface="Arial"/>
              <a:ea typeface="Arial"/>
              <a:cs typeface="Arial"/>
              <a:sym typeface="Arial"/>
            </a:endParaRPr>
          </a:p>
        </p:txBody>
      </p:sp>
      <p:sp>
        <p:nvSpPr>
          <p:cNvPr id="115" name="Google Shape;115;p3"/>
          <p:cNvSpPr txBox="1"/>
          <p:nvPr/>
        </p:nvSpPr>
        <p:spPr>
          <a:xfrm>
            <a:off x="13613677" y="4402050"/>
            <a:ext cx="3709200" cy="3976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1200"/>
              </a:spcBef>
              <a:spcAft>
                <a:spcPts val="0"/>
              </a:spcAft>
              <a:buClr>
                <a:srgbClr val="000000"/>
              </a:buClr>
              <a:buSzPts val="1100"/>
              <a:buFont typeface="Arial"/>
              <a:buNone/>
            </a:pPr>
            <a:r>
              <a:rPr lang="en-US" sz="2100" b="1" i="0" u="none" strike="noStrike" cap="none">
                <a:solidFill>
                  <a:srgbClr val="FFFFFF"/>
                </a:solidFill>
                <a:latin typeface="Arial"/>
                <a:ea typeface="Arial"/>
                <a:cs typeface="Arial"/>
                <a:sym typeface="Arial"/>
              </a:rPr>
              <a:t>Analyse </a:t>
            </a:r>
            <a:r>
              <a:rPr lang="en-US" sz="2100" b="0" i="0" u="none" strike="noStrike" cap="none">
                <a:solidFill>
                  <a:srgbClr val="FFFFFF"/>
                </a:solidFill>
                <a:latin typeface="Arial"/>
                <a:ea typeface="Arial"/>
                <a:cs typeface="Arial"/>
                <a:sym typeface="Arial"/>
              </a:rPr>
              <a:t>the effect of several variables (exogenous to the choice of a farming system), biophysical or socio-economic, which condition/direct the farmer's choice among the different possible farming systems.</a:t>
            </a:r>
            <a:endParaRPr sz="2100" b="0" i="0" u="none" strike="noStrike" cap="none">
              <a:solidFill>
                <a:srgbClr val="FFFFFF"/>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1100"/>
              <a:buFont typeface="Arial"/>
              <a:buNone/>
            </a:pPr>
            <a:endParaRPr sz="2100" b="1" i="0" u="none" strike="noStrike" cap="none">
              <a:solidFill>
                <a:srgbClr val="FFFFFF"/>
              </a:solidFill>
              <a:latin typeface="Arial"/>
              <a:ea typeface="Arial"/>
              <a:cs typeface="Arial"/>
              <a:sym typeface="Arial"/>
            </a:endParaRPr>
          </a:p>
          <a:p>
            <a:pPr marL="0" marR="0" lvl="0" indent="0" algn="l" rtl="0">
              <a:lnSpc>
                <a:spcPct val="140000"/>
              </a:lnSpc>
              <a:spcBef>
                <a:spcPts val="1200"/>
              </a:spcBef>
              <a:spcAft>
                <a:spcPts val="0"/>
              </a:spcAft>
              <a:buClr>
                <a:srgbClr val="000000"/>
              </a:buClr>
              <a:buSzPts val="1100"/>
              <a:buFont typeface="Arial"/>
              <a:buNone/>
            </a:pPr>
            <a:endParaRPr sz="21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0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1000"/>
                                        <p:tgtEl>
                                          <p:spTgt spid="113"/>
                                        </p:tgtEl>
                                      </p:cBhvr>
                                    </p:animEffect>
                                  </p:childTnLst>
                                </p:cTn>
                              </p:par>
                              <p:par>
                                <p:cTn id="19" presetID="10"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fade">
                                      <p:cBhvr>
                                        <p:cTn id="21" dur="1000"/>
                                        <p:tgtEl>
                                          <p:spTgt spid="107"/>
                                        </p:tgtEl>
                                      </p:cBhvr>
                                    </p:animEffect>
                                  </p:childTnLst>
                                </p:cTn>
                              </p:par>
                              <p:par>
                                <p:cTn id="22" presetID="10" presetClass="entr" presetSubtype="0" fill="hold"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1000"/>
                                        <p:tgtEl>
                                          <p:spTgt spid="10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1000"/>
                                        <p:tgtEl>
                                          <p:spTgt spid="108"/>
                                        </p:tgtEl>
                                      </p:cBhvr>
                                    </p:animEffect>
                                  </p:childTnLst>
                                </p:cTn>
                              </p:par>
                              <p:par>
                                <p:cTn id="30" presetID="10" presetClass="entr" presetSubtype="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10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1000"/>
                                        <p:tgtEl>
                                          <p:spTgt spid="109"/>
                                        </p:tgtEl>
                                      </p:cBhvr>
                                    </p:animEffect>
                                  </p:childTnLst>
                                </p:cTn>
                              </p:par>
                              <p:par>
                                <p:cTn id="38" presetID="10" presetClass="entr" presetSubtype="0" fill="hold" nodeType="with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fade">
                                      <p:cBhvr>
                                        <p:cTn id="40"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EEA"/>
        </a:solidFill>
        <a:effectLst/>
      </p:bgPr>
    </p:bg>
    <p:spTree>
      <p:nvGrpSpPr>
        <p:cNvPr id="1" name="Shape 119"/>
        <p:cNvGrpSpPr/>
        <p:nvPr/>
      </p:nvGrpSpPr>
      <p:grpSpPr>
        <a:xfrm>
          <a:off x="0" y="0"/>
          <a:ext cx="0" cy="0"/>
          <a:chOff x="0" y="0"/>
          <a:chExt cx="0" cy="0"/>
        </a:xfrm>
      </p:grpSpPr>
      <p:sp>
        <p:nvSpPr>
          <p:cNvPr id="120" name="Google Shape;120;p4"/>
          <p:cNvSpPr/>
          <p:nvPr/>
        </p:nvSpPr>
        <p:spPr>
          <a:xfrm>
            <a:off x="-31101" y="5031028"/>
            <a:ext cx="1884600" cy="48000"/>
          </a:xfrm>
          <a:prstGeom prst="rect">
            <a:avLst/>
          </a:prstGeom>
          <a:solidFill>
            <a:srgbClr val="79A4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16434451" y="5031023"/>
            <a:ext cx="1884600" cy="48000"/>
          </a:xfrm>
          <a:prstGeom prst="rect">
            <a:avLst/>
          </a:prstGeom>
          <a:solidFill>
            <a:srgbClr val="79A4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4"/>
          <p:cNvPicPr preferRelativeResize="0"/>
          <p:nvPr/>
        </p:nvPicPr>
        <p:blipFill rotWithShape="1">
          <a:blip r:embed="rId3">
            <a:alphaModFix/>
          </a:blip>
          <a:srcRect/>
          <a:stretch/>
        </p:blipFill>
        <p:spPr>
          <a:xfrm>
            <a:off x="2351786" y="4058566"/>
            <a:ext cx="2640325" cy="2169867"/>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7794478" y="3989658"/>
            <a:ext cx="2699045" cy="2307683"/>
          </a:xfrm>
          <a:prstGeom prst="rect">
            <a:avLst/>
          </a:prstGeom>
          <a:noFill/>
          <a:ln>
            <a:noFill/>
          </a:ln>
        </p:spPr>
      </p:pic>
      <p:pic>
        <p:nvPicPr>
          <p:cNvPr id="124" name="Google Shape;124;p4"/>
          <p:cNvPicPr preferRelativeResize="0"/>
          <p:nvPr/>
        </p:nvPicPr>
        <p:blipFill rotWithShape="1">
          <a:blip r:embed="rId5">
            <a:alphaModFix/>
          </a:blip>
          <a:srcRect/>
          <a:stretch/>
        </p:blipFill>
        <p:spPr>
          <a:xfrm>
            <a:off x="13699949" y="3888581"/>
            <a:ext cx="1884660" cy="2509838"/>
          </a:xfrm>
          <a:prstGeom prst="rect">
            <a:avLst/>
          </a:prstGeom>
          <a:noFill/>
          <a:ln>
            <a:noFill/>
          </a:ln>
        </p:spPr>
      </p:pic>
      <p:grpSp>
        <p:nvGrpSpPr>
          <p:cNvPr id="125" name="Google Shape;125;p4"/>
          <p:cNvGrpSpPr/>
          <p:nvPr/>
        </p:nvGrpSpPr>
        <p:grpSpPr>
          <a:xfrm>
            <a:off x="3307959" y="1051719"/>
            <a:ext cx="11672082" cy="1659315"/>
            <a:chOff x="0" y="28575"/>
            <a:chExt cx="15562776" cy="2212419"/>
          </a:xfrm>
        </p:grpSpPr>
        <p:sp>
          <p:nvSpPr>
            <p:cNvPr id="126" name="Google Shape;126;p4"/>
            <p:cNvSpPr txBox="1"/>
            <p:nvPr/>
          </p:nvSpPr>
          <p:spPr>
            <a:xfrm>
              <a:off x="4608" y="28575"/>
              <a:ext cx="15553500" cy="13341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6500"/>
                <a:buFont typeface="Arial"/>
                <a:buNone/>
              </a:pPr>
              <a:r>
                <a:rPr lang="en-US" sz="6500" b="1" i="0" u="none" strike="noStrike" cap="none">
                  <a:solidFill>
                    <a:srgbClr val="79A45D"/>
                  </a:solidFill>
                  <a:latin typeface="Quicksand"/>
                  <a:ea typeface="Quicksand"/>
                  <a:cs typeface="Quicksand"/>
                  <a:sym typeface="Quicksand"/>
                </a:rPr>
                <a:t>OUR METHOD &amp; TECHNIQUES</a:t>
              </a: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0" y="1539531"/>
              <a:ext cx="15562776" cy="701463"/>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3400"/>
                <a:buFont typeface="Arial"/>
                <a:buNone/>
              </a:pPr>
              <a:r>
                <a:rPr lang="en-US" sz="3400" b="1" i="0" u="none" strike="noStrike" cap="none">
                  <a:solidFill>
                    <a:srgbClr val="4D2D3D"/>
                  </a:solidFill>
                  <a:latin typeface="Quicksand"/>
                  <a:ea typeface="Quicksand"/>
                  <a:cs typeface="Quicksand"/>
                  <a:sym typeface="Quicksand"/>
                </a:rPr>
                <a:t>DRIVERS - CENTER</a:t>
              </a:r>
              <a:endParaRPr sz="1400" b="0" i="0" u="none" strike="noStrike" cap="none">
                <a:solidFill>
                  <a:srgbClr val="000000"/>
                </a:solidFill>
                <a:latin typeface="Arial"/>
                <a:ea typeface="Arial"/>
                <a:cs typeface="Arial"/>
                <a:sym typeface="Arial"/>
              </a:endParaRPr>
            </a:p>
          </p:txBody>
        </p:sp>
      </p:grpSp>
      <p:sp>
        <p:nvSpPr>
          <p:cNvPr id="128" name="Google Shape;128;p4"/>
          <p:cNvSpPr txBox="1"/>
          <p:nvPr/>
        </p:nvSpPr>
        <p:spPr>
          <a:xfrm>
            <a:off x="247525" y="6554650"/>
            <a:ext cx="595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 name="Google Shape;129;p4"/>
          <p:cNvSpPr txBox="1"/>
          <p:nvPr/>
        </p:nvSpPr>
        <p:spPr>
          <a:xfrm>
            <a:off x="909500" y="6678550"/>
            <a:ext cx="4961100" cy="26967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600" b="1" i="0" u="sng" strike="noStrike" cap="none">
                <a:solidFill>
                  <a:schemeClr val="dk1"/>
                </a:solidFill>
                <a:latin typeface="Arial"/>
                <a:ea typeface="Arial"/>
                <a:cs typeface="Arial"/>
                <a:sym typeface="Arial"/>
              </a:rPr>
              <a:t>Quantitative  analysis - endogenous variables</a:t>
            </a:r>
            <a:endParaRPr sz="16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In order to create homogenous clusters, we analysed endogenous variables basing the model on the Euclidean squared distance and the ward method. This allows to minimise the distance from the observation at the center of the cluster. The variables were made comparable via the Z-scores standardisation method.</a:t>
            </a:r>
            <a:endParaRPr sz="1600" b="0" i="0" u="none" strike="noStrike" cap="none">
              <a:solidFill>
                <a:schemeClr val="dk1"/>
              </a:solidFill>
              <a:latin typeface="Arial"/>
              <a:ea typeface="Arial"/>
              <a:cs typeface="Arial"/>
              <a:sym typeface="Arial"/>
            </a:endParaRPr>
          </a:p>
        </p:txBody>
      </p:sp>
      <p:sp>
        <p:nvSpPr>
          <p:cNvPr id="130" name="Google Shape;130;p4"/>
          <p:cNvSpPr txBox="1"/>
          <p:nvPr/>
        </p:nvSpPr>
        <p:spPr>
          <a:xfrm>
            <a:off x="6945450" y="6678550"/>
            <a:ext cx="4552200" cy="3263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1600" b="1" i="0" u="sng" strike="noStrike" cap="none">
                <a:solidFill>
                  <a:schemeClr val="dk1"/>
                </a:solidFill>
                <a:latin typeface="Arial"/>
                <a:ea typeface="Arial"/>
                <a:cs typeface="Arial"/>
                <a:sym typeface="Arial"/>
              </a:rPr>
              <a:t>Qualitative  analysis - endogenous variables</a:t>
            </a:r>
            <a:endParaRPr sz="16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Once the results from the numerical review were ready we discussed the behaviour of different endogenous variables in order to qualitatively describe the type of farming systems dominant for each cluster.</a:t>
            </a: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Finally, with the aid of QGIS,  we mapped the clusters in order to have a spatial level of analysis.</a:t>
            </a:r>
            <a:endParaRPr sz="1600" b="0" i="0" u="none" strike="noStrike" cap="none">
              <a:solidFill>
                <a:schemeClr val="dk1"/>
              </a:solidFill>
              <a:latin typeface="Arial"/>
              <a:ea typeface="Arial"/>
              <a:cs typeface="Arial"/>
              <a:sym typeface="Arial"/>
            </a:endParaRPr>
          </a:p>
        </p:txBody>
      </p:sp>
      <p:sp>
        <p:nvSpPr>
          <p:cNvPr id="131" name="Google Shape;131;p4"/>
          <p:cNvSpPr txBox="1"/>
          <p:nvPr/>
        </p:nvSpPr>
        <p:spPr>
          <a:xfrm>
            <a:off x="12417525" y="6678550"/>
            <a:ext cx="4552200" cy="35463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600" b="1" i="0" u="sng" strike="noStrike" cap="none">
                <a:solidFill>
                  <a:schemeClr val="dk1"/>
                </a:solidFill>
                <a:latin typeface="Arial"/>
                <a:ea typeface="Arial"/>
                <a:cs typeface="Arial"/>
                <a:sym typeface="Arial"/>
              </a:rPr>
              <a:t>Analysis of the exogenous variables</a:t>
            </a:r>
            <a:endParaRPr sz="16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Once the analysis on the endogenous variables was completed, we shifted the focus onto exogenous variables and drives. Mostly to set the work for next stage. </a:t>
            </a: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1600" b="0" i="0" u="none" strike="noStrike" cap="none">
                <a:solidFill>
                  <a:schemeClr val="dk1"/>
                </a:solidFill>
                <a:latin typeface="Arial"/>
                <a:ea typeface="Arial"/>
                <a:cs typeface="Arial"/>
                <a:sym typeface="Arial"/>
              </a:rPr>
              <a:t>We confirmed these analysis with the use of ANOVA tables, Eta-squared table and confidence intervals.</a:t>
            </a: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10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000"/>
                                        <p:tgtEl>
                                          <p:spTgt spid="123"/>
                                        </p:tgtEl>
                                      </p:cBhvr>
                                    </p:animEffect>
                                  </p:childTnLst>
                                </p:cTn>
                              </p:par>
                              <p:par>
                                <p:cTn id="16" presetID="10" presetClass="entr" presetSubtype="0" fill="hold"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1000"/>
                                        <p:tgtEl>
                                          <p:spTgt spid="1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1000"/>
                                        <p:tgtEl>
                                          <p:spTgt spid="124"/>
                                        </p:tgtEl>
                                      </p:cBhvr>
                                    </p:animEffect>
                                  </p:childTnLst>
                                </p:cTn>
                              </p:par>
                              <p:par>
                                <p:cTn id="24" presetID="10" presetClass="entr" presetSubtype="0" fill="hold"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fade">
                                      <p:cBhvr>
                                        <p:cTn id="2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mt="83000"/>
          </a:blip>
          <a:srcRect t="7614" b="7612"/>
          <a:stretch/>
        </p:blipFill>
        <p:spPr>
          <a:xfrm>
            <a:off x="0" y="0"/>
            <a:ext cx="18288000" cy="10286999"/>
          </a:xfrm>
          <a:prstGeom prst="rect">
            <a:avLst/>
          </a:prstGeom>
          <a:noFill/>
          <a:ln>
            <a:noFill/>
          </a:ln>
        </p:spPr>
      </p:pic>
      <p:sp>
        <p:nvSpPr>
          <p:cNvPr id="137" name="Google Shape;137;p5"/>
          <p:cNvSpPr txBox="1"/>
          <p:nvPr/>
        </p:nvSpPr>
        <p:spPr>
          <a:xfrm>
            <a:off x="904450" y="1005625"/>
            <a:ext cx="9624300" cy="1000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6500"/>
              <a:buFont typeface="Arial"/>
              <a:buNone/>
            </a:pPr>
            <a:r>
              <a:rPr lang="en-US" sz="6500" b="1" i="0" u="none" strike="noStrike" cap="none">
                <a:solidFill>
                  <a:srgbClr val="50674B"/>
                </a:solidFill>
                <a:latin typeface="Quicksand"/>
                <a:ea typeface="Quicksand"/>
                <a:cs typeface="Quicksand"/>
                <a:sym typeface="Quicksand"/>
              </a:rPr>
              <a:t>OUR DATA</a:t>
            </a: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a:off x="904450" y="2078140"/>
            <a:ext cx="9624300" cy="523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A9936B"/>
                </a:solidFill>
                <a:latin typeface="Quicksand"/>
                <a:ea typeface="Quicksand"/>
                <a:cs typeface="Quicksand"/>
                <a:sym typeface="Quicksand"/>
              </a:rPr>
              <a:t>DRIVERS - CENTER</a:t>
            </a:r>
            <a:endParaRPr sz="1400" b="0" i="0" u="none" strike="noStrike" cap="none">
              <a:solidFill>
                <a:srgbClr val="000000"/>
              </a:solidFill>
              <a:latin typeface="Arial"/>
              <a:ea typeface="Arial"/>
              <a:cs typeface="Arial"/>
              <a:sym typeface="Arial"/>
            </a:endParaRPr>
          </a:p>
        </p:txBody>
      </p:sp>
      <p:sp>
        <p:nvSpPr>
          <p:cNvPr id="139" name="Google Shape;139;p5"/>
          <p:cNvSpPr/>
          <p:nvPr/>
        </p:nvSpPr>
        <p:spPr>
          <a:xfrm>
            <a:off x="-1" y="2900956"/>
            <a:ext cx="10653000" cy="45600"/>
          </a:xfrm>
          <a:prstGeom prst="rect">
            <a:avLst/>
          </a:prstGeom>
          <a:solidFill>
            <a:srgbClr val="734C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a:off x="402450" y="3940775"/>
            <a:ext cx="17483100" cy="4802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Dataset</a:t>
            </a:r>
            <a:r>
              <a:rPr lang="en-US" sz="2400" b="0" i="0" u="none" strike="noStrike" cap="none">
                <a:solidFill>
                  <a:schemeClr val="dk1"/>
                </a:solidFill>
                <a:latin typeface="Arial"/>
                <a:ea typeface="Arial"/>
                <a:cs typeface="Arial"/>
                <a:sym typeface="Arial"/>
              </a:rPr>
              <a:t>: 1320 parishes</a:t>
            </a: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Data sources:</a:t>
            </a:r>
            <a:r>
              <a:rPr lang="en-US" sz="2400" b="0" i="0" u="none" strike="noStrike" cap="none">
                <a:solidFill>
                  <a:schemeClr val="dk1"/>
                </a:solidFill>
                <a:latin typeface="Arial"/>
                <a:ea typeface="Arial"/>
                <a:cs typeface="Arial"/>
                <a:sym typeface="Arial"/>
              </a:rPr>
              <a:t> Agriculture Censos 2009; other land data (e.g. slope, soil) from EPIC, and climate variable from World Climate</a:t>
            </a: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Endogenous variables</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381000" algn="just" rtl="0">
              <a:lnSpc>
                <a:spcPct val="115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Proportional variables (i.e. % of land dedicated to an activity)</a:t>
            </a:r>
            <a:endParaRPr sz="2400" b="0" i="0" u="none" strike="noStrike" cap="none">
              <a:solidFill>
                <a:schemeClr val="dk1"/>
              </a:solidFill>
              <a:latin typeface="Arial"/>
              <a:ea typeface="Arial"/>
              <a:cs typeface="Arial"/>
              <a:sym typeface="Arial"/>
            </a:endParaRPr>
          </a:p>
          <a:p>
            <a:pPr marL="457200" marR="0" lvl="0" indent="-381000" algn="just" rtl="0">
              <a:lnSpc>
                <a:spcPct val="115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Orientação Tecnico Economica – specialisation based on the censos</a:t>
            </a:r>
            <a:endParaRPr sz="2400" b="0" i="0" u="none" strike="noStrike" cap="none">
              <a:solidFill>
                <a:schemeClr val="dk1"/>
              </a:solidFill>
              <a:latin typeface="Arial"/>
              <a:ea typeface="Arial"/>
              <a:cs typeface="Arial"/>
              <a:sym typeface="Arial"/>
            </a:endParaRPr>
          </a:p>
          <a:p>
            <a:pPr marL="457200" marR="0" lvl="0" indent="0" algn="just"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Exogenous variables</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381000" algn="just" rtl="0">
              <a:lnSpc>
                <a:spcPct val="115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Socio-economic variables (e.g. labour productivity, access to irrigation)</a:t>
            </a:r>
            <a:endParaRPr sz="2400" b="0" i="0" u="none" strike="noStrike" cap="none">
              <a:solidFill>
                <a:schemeClr val="dk1"/>
              </a:solidFill>
              <a:latin typeface="Arial"/>
              <a:ea typeface="Arial"/>
              <a:cs typeface="Arial"/>
              <a:sym typeface="Arial"/>
            </a:endParaRPr>
          </a:p>
          <a:p>
            <a:pPr marL="457200" marR="0" lvl="0" indent="-381000" algn="just" rtl="0">
              <a:lnSpc>
                <a:spcPct val="115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Territorial variables (e.g. quality of soil, climate)</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12db8f9a611_0_0" title="video4.wmv">
            <a:hlinkClick r:id="rId3" action="ppaction://hlinkfile"/>
          </p:cNvPr>
          <p:cNvPicPr preferRelativeResize="0"/>
          <p:nvPr/>
        </p:nvPicPr>
        <p:blipFill rotWithShape="1">
          <a:blip r:embed="rId4">
            <a:alphaModFix/>
          </a:blip>
          <a:srcRect/>
          <a:stretch/>
        </p:blipFill>
        <p:spPr>
          <a:xfrm>
            <a:off x="0" y="0"/>
            <a:ext cx="18288000" cy="1028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t="8145" b="8143"/>
          <a:stretch/>
        </p:blipFill>
        <p:spPr>
          <a:xfrm>
            <a:off x="0" y="0"/>
            <a:ext cx="18288000" cy="10287000"/>
          </a:xfrm>
          <a:prstGeom prst="rect">
            <a:avLst/>
          </a:prstGeom>
          <a:noFill/>
          <a:ln>
            <a:noFill/>
          </a:ln>
        </p:spPr>
      </p:pic>
      <p:grpSp>
        <p:nvGrpSpPr>
          <p:cNvPr id="151" name="Google Shape;151;p6"/>
          <p:cNvGrpSpPr/>
          <p:nvPr/>
        </p:nvGrpSpPr>
        <p:grpSpPr>
          <a:xfrm>
            <a:off x="8470218" y="7303462"/>
            <a:ext cx="10304556" cy="2079024"/>
            <a:chOff x="3233" y="3974517"/>
            <a:chExt cx="13739408" cy="2772032"/>
          </a:xfrm>
        </p:grpSpPr>
        <p:sp>
          <p:nvSpPr>
            <p:cNvPr id="152" name="Google Shape;152;p6"/>
            <p:cNvSpPr txBox="1"/>
            <p:nvPr/>
          </p:nvSpPr>
          <p:spPr>
            <a:xfrm>
              <a:off x="3233" y="3974517"/>
              <a:ext cx="11712600" cy="985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4800"/>
                <a:buFont typeface="Arial"/>
                <a:buNone/>
              </a:pPr>
              <a:r>
                <a:rPr lang="en-US" sz="4800" b="1" i="0" u="none" strike="noStrike" cap="none">
                  <a:solidFill>
                    <a:srgbClr val="F3EEEA"/>
                  </a:solidFill>
                  <a:latin typeface="Quicksand"/>
                  <a:ea typeface="Quicksand"/>
                  <a:cs typeface="Quicksand"/>
                  <a:sym typeface="Quicksand"/>
                </a:rPr>
                <a:t>DATA &amp; RESULTS</a:t>
              </a:r>
              <a:endParaRPr sz="2800" b="0" i="0" u="none" strike="noStrike" cap="none">
                <a:solidFill>
                  <a:srgbClr val="000000"/>
                </a:solidFill>
                <a:latin typeface="Arial"/>
                <a:ea typeface="Arial"/>
                <a:cs typeface="Arial"/>
                <a:sym typeface="Arial"/>
              </a:endParaRPr>
            </a:p>
          </p:txBody>
        </p:sp>
        <p:sp>
          <p:nvSpPr>
            <p:cNvPr id="153" name="Google Shape;153;p6"/>
            <p:cNvSpPr/>
            <p:nvPr/>
          </p:nvSpPr>
          <p:spPr>
            <a:xfrm>
              <a:off x="6541" y="6682649"/>
              <a:ext cx="13736100" cy="6390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54" name="Google Shape;154;p6"/>
            <p:cNvSpPr txBox="1"/>
            <p:nvPr/>
          </p:nvSpPr>
          <p:spPr>
            <a:xfrm>
              <a:off x="6541" y="5359302"/>
              <a:ext cx="11706000" cy="554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00"/>
                <a:buFont typeface="Arial"/>
                <a:buNone/>
              </a:pPr>
              <a:r>
                <a:rPr lang="en-US" sz="2700" b="0" i="0" u="none" strike="noStrike" cap="none">
                  <a:solidFill>
                    <a:srgbClr val="F3EEEA"/>
                  </a:solidFill>
                  <a:latin typeface="Quicksand"/>
                  <a:ea typeface="Quicksand"/>
                  <a:cs typeface="Quicksand"/>
                  <a:sym typeface="Quicksand"/>
                </a:rPr>
                <a:t>DRIVERS - CENTER</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1c864bc3d5_2_0"/>
          <p:cNvPicPr preferRelativeResize="0"/>
          <p:nvPr/>
        </p:nvPicPr>
        <p:blipFill rotWithShape="1">
          <a:blip r:embed="rId3">
            <a:alphaModFix amt="73000"/>
          </a:blip>
          <a:srcRect t="8144" b="8143"/>
          <a:stretch/>
        </p:blipFill>
        <p:spPr>
          <a:xfrm>
            <a:off x="0" y="0"/>
            <a:ext cx="18288001" cy="10287000"/>
          </a:xfrm>
          <a:prstGeom prst="rect">
            <a:avLst/>
          </a:prstGeom>
          <a:noFill/>
          <a:ln>
            <a:noFill/>
          </a:ln>
        </p:spPr>
      </p:pic>
      <p:sp>
        <p:nvSpPr>
          <p:cNvPr id="160" name="Google Shape;160;g11c864bc3d5_2_0"/>
          <p:cNvSpPr txBox="1"/>
          <p:nvPr/>
        </p:nvSpPr>
        <p:spPr>
          <a:xfrm>
            <a:off x="10405900" y="4816375"/>
            <a:ext cx="7179600" cy="4063500"/>
          </a:xfrm>
          <a:prstGeom prst="rect">
            <a:avLst/>
          </a:prstGeom>
          <a:noFill/>
          <a:ln>
            <a:noFill/>
          </a:ln>
        </p:spPr>
        <p:txBody>
          <a:bodyPr spcFirstLastPara="1" wrap="square" lIns="91425" tIns="91425" rIns="91425" bIns="91425" anchor="t" anchorCtr="0">
            <a:spAutoFit/>
          </a:bodyPr>
          <a:lstStyle/>
          <a:p>
            <a:pPr marL="457200" marR="0" lvl="0" indent="-361950" algn="just" rtl="0">
              <a:lnSpc>
                <a:spcPct val="100000"/>
              </a:lnSpc>
              <a:spcBef>
                <a:spcPts val="0"/>
              </a:spcBef>
              <a:spcAft>
                <a:spcPts val="0"/>
              </a:spcAft>
              <a:buClr>
                <a:schemeClr val="lt1"/>
              </a:buClr>
              <a:buSzPts val="2100"/>
              <a:buFont typeface="Arial"/>
              <a:buChar char="●"/>
            </a:pPr>
            <a:r>
              <a:rPr lang="en-US" sz="2100" b="0" i="0" u="sng" strike="noStrike" cap="none">
                <a:solidFill>
                  <a:schemeClr val="lt1"/>
                </a:solidFill>
                <a:latin typeface="Arial"/>
                <a:ea typeface="Arial"/>
                <a:cs typeface="Arial"/>
                <a:sym typeface="Arial"/>
              </a:rPr>
              <a:t>Anova analysis </a:t>
            </a:r>
            <a:endParaRPr sz="2100" b="0" i="0" u="sng"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For all variables, we could reject the null hypothesis of equality of the means with significance level of less 0.001%.</a:t>
            </a:r>
            <a:endParaRPr sz="2100" b="0" i="0" u="none"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Arial"/>
              <a:ea typeface="Arial"/>
              <a:cs typeface="Arial"/>
              <a:sym typeface="Arial"/>
            </a:endParaRPr>
          </a:p>
          <a:p>
            <a:pPr marL="457200" marR="0" lvl="0" indent="-361950" algn="just" rtl="0">
              <a:lnSpc>
                <a:spcPct val="100000"/>
              </a:lnSpc>
              <a:spcBef>
                <a:spcPts val="0"/>
              </a:spcBef>
              <a:spcAft>
                <a:spcPts val="0"/>
              </a:spcAft>
              <a:buClr>
                <a:schemeClr val="lt1"/>
              </a:buClr>
              <a:buSzPts val="2100"/>
              <a:buFont typeface="Arial"/>
              <a:buChar char="●"/>
            </a:pPr>
            <a:r>
              <a:rPr lang="en-US" sz="2100" b="0" i="0" u="sng" strike="noStrike" cap="none">
                <a:solidFill>
                  <a:schemeClr val="lt1"/>
                </a:solidFill>
                <a:latin typeface="Arial"/>
                <a:ea typeface="Arial"/>
                <a:cs typeface="Arial"/>
                <a:sym typeface="Arial"/>
              </a:rPr>
              <a:t>Eta squared</a:t>
            </a:r>
            <a:endParaRPr sz="2100" b="0" i="0" u="sng"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Some variables presented excellent variance between clusters while others were quite low.</a:t>
            </a:r>
            <a:endParaRPr sz="2100" b="0" i="0" u="none"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r>
              <a:rPr lang="en-US" sz="2100" b="0" i="0" u="sng" strike="noStrike" cap="none">
                <a:solidFill>
                  <a:schemeClr val="lt1"/>
                </a:solidFill>
                <a:latin typeface="Arial"/>
                <a:ea typeface="Arial"/>
                <a:cs typeface="Arial"/>
                <a:sym typeface="Arial"/>
              </a:rPr>
              <a:t> </a:t>
            </a:r>
            <a:endParaRPr sz="2100" b="0" i="0" u="none" strike="noStrike" cap="none">
              <a:solidFill>
                <a:schemeClr val="lt1"/>
              </a:solidFill>
              <a:latin typeface="Arial"/>
              <a:ea typeface="Arial"/>
              <a:cs typeface="Arial"/>
              <a:sym typeface="Arial"/>
            </a:endParaRPr>
          </a:p>
          <a:p>
            <a:pPr marL="457200" marR="0" lvl="0" indent="-361950" algn="just" rtl="0">
              <a:lnSpc>
                <a:spcPct val="100000"/>
              </a:lnSpc>
              <a:spcBef>
                <a:spcPts val="0"/>
              </a:spcBef>
              <a:spcAft>
                <a:spcPts val="0"/>
              </a:spcAft>
              <a:buClr>
                <a:schemeClr val="lt1"/>
              </a:buClr>
              <a:buSzPts val="2100"/>
              <a:buFont typeface="Arial"/>
              <a:buChar char="●"/>
            </a:pPr>
            <a:r>
              <a:rPr lang="en-US" sz="2100" b="0" i="0" u="sng" strike="noStrike" cap="none">
                <a:solidFill>
                  <a:schemeClr val="lt1"/>
                </a:solidFill>
                <a:latin typeface="Arial"/>
                <a:ea typeface="Arial"/>
                <a:cs typeface="Arial"/>
                <a:sym typeface="Arial"/>
              </a:rPr>
              <a:t>Confidence intervals</a:t>
            </a:r>
            <a:endParaRPr sz="2100" b="0" i="0" u="sng"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Were done for the variables with low eta squared in order to understand their behaviour.</a:t>
            </a:r>
            <a:endParaRPr sz="2100" b="0" i="0" u="none" strike="noStrike" cap="none">
              <a:solidFill>
                <a:schemeClr val="lt1"/>
              </a:solidFill>
              <a:latin typeface="Arial"/>
              <a:ea typeface="Arial"/>
              <a:cs typeface="Arial"/>
              <a:sym typeface="Arial"/>
            </a:endParaRPr>
          </a:p>
        </p:txBody>
      </p:sp>
      <p:pic>
        <p:nvPicPr>
          <p:cNvPr id="161" name="Google Shape;161;g11c864bc3d5_2_0"/>
          <p:cNvPicPr preferRelativeResize="0"/>
          <p:nvPr/>
        </p:nvPicPr>
        <p:blipFill rotWithShape="1">
          <a:blip r:embed="rId4">
            <a:alphaModFix/>
          </a:blip>
          <a:srcRect/>
          <a:stretch/>
        </p:blipFill>
        <p:spPr>
          <a:xfrm>
            <a:off x="988375" y="4259050"/>
            <a:ext cx="8779500" cy="5178150"/>
          </a:xfrm>
          <a:prstGeom prst="rect">
            <a:avLst/>
          </a:prstGeom>
          <a:noFill/>
          <a:ln>
            <a:noFill/>
          </a:ln>
        </p:spPr>
      </p:pic>
      <p:sp>
        <p:nvSpPr>
          <p:cNvPr id="162" name="Google Shape;162;g11c864bc3d5_2_0"/>
          <p:cNvSpPr txBox="1"/>
          <p:nvPr/>
        </p:nvSpPr>
        <p:spPr>
          <a:xfrm>
            <a:off x="389468" y="1458486"/>
            <a:ext cx="8784600" cy="631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4100"/>
              <a:buFont typeface="Arial"/>
              <a:buNone/>
            </a:pPr>
            <a:r>
              <a:rPr lang="en-US" sz="4100" b="1" i="0" u="none" strike="noStrike" cap="none">
                <a:solidFill>
                  <a:srgbClr val="053D57"/>
                </a:solidFill>
                <a:latin typeface="Quicksand"/>
                <a:ea typeface="Quicksand"/>
                <a:cs typeface="Quicksand"/>
                <a:sym typeface="Quicksand"/>
              </a:rPr>
              <a:t>DATA &amp; RESULTS #1</a:t>
            </a:r>
            <a:endParaRPr sz="2100" b="0" i="0" u="none" strike="noStrike" cap="none">
              <a:solidFill>
                <a:srgbClr val="053D57"/>
              </a:solidFill>
              <a:latin typeface="Arial"/>
              <a:ea typeface="Arial"/>
              <a:cs typeface="Arial"/>
              <a:sym typeface="Arial"/>
            </a:endParaRPr>
          </a:p>
        </p:txBody>
      </p:sp>
      <p:sp>
        <p:nvSpPr>
          <p:cNvPr id="163" name="Google Shape;163;g11c864bc3d5_2_0"/>
          <p:cNvSpPr txBox="1"/>
          <p:nvPr/>
        </p:nvSpPr>
        <p:spPr>
          <a:xfrm>
            <a:off x="388424" y="2525776"/>
            <a:ext cx="87867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000"/>
              <a:buFont typeface="Arial"/>
              <a:buNone/>
            </a:pPr>
            <a:r>
              <a:rPr lang="en-US" sz="3000" b="0" i="0" u="none" strike="noStrike" cap="none">
                <a:solidFill>
                  <a:srgbClr val="053D57"/>
                </a:solidFill>
                <a:highlight>
                  <a:schemeClr val="lt2"/>
                </a:highlight>
                <a:latin typeface="Quicksand"/>
                <a:ea typeface="Quicksand"/>
                <a:cs typeface="Quicksand"/>
                <a:sym typeface="Quicksand"/>
              </a:rPr>
              <a:t>Results validation</a:t>
            </a:r>
            <a:endParaRPr sz="1400" b="0" i="0" u="none" strike="noStrike" cap="none">
              <a:solidFill>
                <a:srgbClr val="053D57"/>
              </a:solidFill>
              <a:highlight>
                <a:schemeClr val="lt2"/>
              </a:highlight>
              <a:latin typeface="Arial"/>
              <a:ea typeface="Arial"/>
              <a:cs typeface="Arial"/>
              <a:sym typeface="Arial"/>
            </a:endParaRPr>
          </a:p>
        </p:txBody>
      </p:sp>
      <p:sp>
        <p:nvSpPr>
          <p:cNvPr id="164" name="Google Shape;164;g11c864bc3d5_2_0"/>
          <p:cNvSpPr/>
          <p:nvPr/>
        </p:nvSpPr>
        <p:spPr>
          <a:xfrm>
            <a:off x="-43476" y="2153536"/>
            <a:ext cx="10302000" cy="4800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11c864bc3d5_2_0"/>
          <p:cNvSpPr txBox="1"/>
          <p:nvPr/>
        </p:nvSpPr>
        <p:spPr>
          <a:xfrm>
            <a:off x="392024" y="3162076"/>
            <a:ext cx="8779500" cy="384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US" sz="2500" b="0" i="0" u="none" strike="noStrike" cap="none">
                <a:solidFill>
                  <a:srgbClr val="053D57"/>
                </a:solidFill>
                <a:highlight>
                  <a:schemeClr val="lt2"/>
                </a:highlight>
                <a:latin typeface="Quicksand"/>
                <a:ea typeface="Quicksand"/>
                <a:cs typeface="Quicksand"/>
                <a:sym typeface="Quicksand"/>
              </a:rPr>
              <a:t>Endogenous Variables</a:t>
            </a:r>
            <a:endParaRPr sz="1400" b="0" i="0" u="none" strike="noStrike" cap="none">
              <a:solidFill>
                <a:srgbClr val="053D57"/>
              </a:solidFill>
              <a:highlight>
                <a:schemeClr val="lt2"/>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11c864bc3d5_2_24"/>
          <p:cNvPicPr preferRelativeResize="0"/>
          <p:nvPr/>
        </p:nvPicPr>
        <p:blipFill rotWithShape="1">
          <a:blip r:embed="rId3">
            <a:alphaModFix amt="73000"/>
          </a:blip>
          <a:srcRect t="8144" b="8143"/>
          <a:stretch/>
        </p:blipFill>
        <p:spPr>
          <a:xfrm>
            <a:off x="0" y="0"/>
            <a:ext cx="18288001" cy="10287000"/>
          </a:xfrm>
          <a:prstGeom prst="rect">
            <a:avLst/>
          </a:prstGeom>
          <a:noFill/>
          <a:ln>
            <a:noFill/>
          </a:ln>
        </p:spPr>
      </p:pic>
      <p:sp>
        <p:nvSpPr>
          <p:cNvPr id="171" name="Google Shape;171;g11c864bc3d5_2_24"/>
          <p:cNvSpPr txBox="1"/>
          <p:nvPr/>
        </p:nvSpPr>
        <p:spPr>
          <a:xfrm>
            <a:off x="10480450" y="4493138"/>
            <a:ext cx="7179600" cy="4710000"/>
          </a:xfrm>
          <a:prstGeom prst="rect">
            <a:avLst/>
          </a:prstGeom>
          <a:noFill/>
          <a:ln>
            <a:noFill/>
          </a:ln>
        </p:spPr>
        <p:txBody>
          <a:bodyPr spcFirstLastPara="1" wrap="square" lIns="91425" tIns="91425" rIns="91425" bIns="91425" anchor="t" anchorCtr="0">
            <a:spAutoFit/>
          </a:bodyPr>
          <a:lstStyle/>
          <a:p>
            <a:pPr marL="457200" marR="0" lvl="0" indent="-361950" algn="just" rtl="0">
              <a:lnSpc>
                <a:spcPct val="100000"/>
              </a:lnSpc>
              <a:spcBef>
                <a:spcPts val="0"/>
              </a:spcBef>
              <a:spcAft>
                <a:spcPts val="0"/>
              </a:spcAft>
              <a:buClr>
                <a:schemeClr val="lt1"/>
              </a:buClr>
              <a:buSzPts val="2100"/>
              <a:buFont typeface="Arial"/>
              <a:buChar char="●"/>
            </a:pPr>
            <a:r>
              <a:rPr lang="en-US" sz="2100" b="0" i="0" u="sng" strike="noStrike" cap="none">
                <a:solidFill>
                  <a:schemeClr val="lt1"/>
                </a:solidFill>
                <a:latin typeface="Arial"/>
                <a:ea typeface="Arial"/>
                <a:cs typeface="Arial"/>
                <a:sym typeface="Arial"/>
              </a:rPr>
              <a:t>Anova analysis </a:t>
            </a:r>
            <a:endParaRPr sz="2100" b="0" i="0" u="sng"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For all variables, we could reject the null hypothesis of equality of the means with significance level of less 0.001%.</a:t>
            </a:r>
            <a:endParaRPr sz="2100" b="0" i="0" u="none"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chemeClr val="dk1"/>
              </a:buClr>
              <a:buSzPts val="1100"/>
              <a:buFont typeface="Arial"/>
              <a:buNone/>
            </a:pPr>
            <a:endParaRPr sz="2100" b="0" i="0" u="none" strike="noStrike" cap="none">
              <a:solidFill>
                <a:schemeClr val="lt1"/>
              </a:solidFill>
              <a:latin typeface="Arial"/>
              <a:ea typeface="Arial"/>
              <a:cs typeface="Arial"/>
              <a:sym typeface="Arial"/>
            </a:endParaRPr>
          </a:p>
          <a:p>
            <a:pPr marL="457200" marR="0" lvl="0" indent="-361950" algn="just" rtl="0">
              <a:lnSpc>
                <a:spcPct val="100000"/>
              </a:lnSpc>
              <a:spcBef>
                <a:spcPts val="0"/>
              </a:spcBef>
              <a:spcAft>
                <a:spcPts val="0"/>
              </a:spcAft>
              <a:buClr>
                <a:schemeClr val="lt1"/>
              </a:buClr>
              <a:buSzPts val="2100"/>
              <a:buFont typeface="Arial"/>
              <a:buChar char="●"/>
            </a:pPr>
            <a:r>
              <a:rPr lang="en-US" sz="2100" b="0" i="0" u="sng" strike="noStrike" cap="none">
                <a:solidFill>
                  <a:schemeClr val="lt1"/>
                </a:solidFill>
                <a:latin typeface="Arial"/>
                <a:ea typeface="Arial"/>
                <a:cs typeface="Arial"/>
                <a:sym typeface="Arial"/>
              </a:rPr>
              <a:t>Eta squared</a:t>
            </a:r>
            <a:endParaRPr sz="2100" b="0" i="0" u="sng"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Variance between clusters appeared lower than for endogenous variables but this may be related to climatic and morphological variables in a limited geographical space.</a:t>
            </a:r>
            <a:endParaRPr sz="2100" b="0" i="0" u="none"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chemeClr val="dk1"/>
              </a:buClr>
              <a:buSzPts val="1100"/>
              <a:buFont typeface="Arial"/>
              <a:buNone/>
            </a:pPr>
            <a:endParaRPr sz="2100" b="0" i="0" u="none" strike="noStrike" cap="none">
              <a:solidFill>
                <a:schemeClr val="lt1"/>
              </a:solidFill>
              <a:latin typeface="Arial"/>
              <a:ea typeface="Arial"/>
              <a:cs typeface="Arial"/>
              <a:sym typeface="Arial"/>
            </a:endParaRPr>
          </a:p>
          <a:p>
            <a:pPr marL="457200" marR="0" lvl="0" indent="-361950" algn="just" rtl="0">
              <a:lnSpc>
                <a:spcPct val="100000"/>
              </a:lnSpc>
              <a:spcBef>
                <a:spcPts val="0"/>
              </a:spcBef>
              <a:spcAft>
                <a:spcPts val="0"/>
              </a:spcAft>
              <a:buClr>
                <a:schemeClr val="lt1"/>
              </a:buClr>
              <a:buSzPts val="2100"/>
              <a:buFont typeface="Arial"/>
              <a:buChar char="●"/>
            </a:pPr>
            <a:r>
              <a:rPr lang="en-US" sz="2100" b="0" i="0" u="sng" strike="noStrike" cap="none">
                <a:solidFill>
                  <a:schemeClr val="lt1"/>
                </a:solidFill>
                <a:latin typeface="Arial"/>
                <a:ea typeface="Arial"/>
                <a:cs typeface="Arial"/>
                <a:sym typeface="Arial"/>
              </a:rPr>
              <a:t>Confidence intervals</a:t>
            </a:r>
            <a:endParaRPr sz="2100" b="0" i="0" u="sng" strike="noStrike" cap="none">
              <a:solidFill>
                <a:schemeClr val="lt1"/>
              </a:solidFill>
              <a:latin typeface="Arial"/>
              <a:ea typeface="Arial"/>
              <a:cs typeface="Arial"/>
              <a:sym typeface="Arial"/>
            </a:endParaRPr>
          </a:p>
          <a:p>
            <a:pPr marL="457200" marR="0" lvl="0" indent="0" algn="just" rtl="0">
              <a:lnSpc>
                <a:spcPct val="100000"/>
              </a:lnSpc>
              <a:spcBef>
                <a:spcPts val="0"/>
              </a:spcBef>
              <a:spcAft>
                <a:spcPts val="0"/>
              </a:spcAft>
              <a:buClr>
                <a:schemeClr val="dk1"/>
              </a:buClr>
              <a:buSzPts val="1100"/>
              <a:buFont typeface="Arial"/>
              <a:buNone/>
            </a:pPr>
            <a:r>
              <a:rPr lang="en-US" sz="2100" b="0" i="0" u="none" strike="noStrike" cap="none">
                <a:solidFill>
                  <a:schemeClr val="lt1"/>
                </a:solidFill>
                <a:latin typeface="Arial"/>
                <a:ea typeface="Arial"/>
                <a:cs typeface="Arial"/>
                <a:sym typeface="Arial"/>
              </a:rPr>
              <a:t>Explain the behaviour and reinforce the understanding from the  low eta squared.</a:t>
            </a:r>
            <a:endParaRPr sz="2400" b="0" i="0" u="sng" strike="noStrike" cap="none">
              <a:solidFill>
                <a:schemeClr val="lt1"/>
              </a:solidFill>
              <a:latin typeface="Arial"/>
              <a:ea typeface="Arial"/>
              <a:cs typeface="Arial"/>
              <a:sym typeface="Arial"/>
            </a:endParaRPr>
          </a:p>
        </p:txBody>
      </p:sp>
      <p:sp>
        <p:nvSpPr>
          <p:cNvPr id="172" name="Google Shape;172;g11c864bc3d5_2_24"/>
          <p:cNvSpPr txBox="1"/>
          <p:nvPr/>
        </p:nvSpPr>
        <p:spPr>
          <a:xfrm>
            <a:off x="389468" y="1458486"/>
            <a:ext cx="8784600" cy="6312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4100"/>
              <a:buFont typeface="Arial"/>
              <a:buNone/>
            </a:pPr>
            <a:r>
              <a:rPr lang="en-US" sz="4100" b="1" i="0" u="none" strike="noStrike" cap="none">
                <a:solidFill>
                  <a:srgbClr val="053D57"/>
                </a:solidFill>
                <a:latin typeface="Quicksand"/>
                <a:ea typeface="Quicksand"/>
                <a:cs typeface="Quicksand"/>
                <a:sym typeface="Quicksand"/>
              </a:rPr>
              <a:t>DATA &amp; RESULTS #2</a:t>
            </a:r>
            <a:endParaRPr sz="2100" b="0" i="0" u="none" strike="noStrike" cap="none">
              <a:solidFill>
                <a:srgbClr val="053D57"/>
              </a:solidFill>
              <a:latin typeface="Arial"/>
              <a:ea typeface="Arial"/>
              <a:cs typeface="Arial"/>
              <a:sym typeface="Arial"/>
            </a:endParaRPr>
          </a:p>
        </p:txBody>
      </p:sp>
      <p:sp>
        <p:nvSpPr>
          <p:cNvPr id="173" name="Google Shape;173;g11c864bc3d5_2_24"/>
          <p:cNvSpPr txBox="1"/>
          <p:nvPr/>
        </p:nvSpPr>
        <p:spPr>
          <a:xfrm>
            <a:off x="388424" y="2525776"/>
            <a:ext cx="8786700" cy="4617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000"/>
              <a:buFont typeface="Arial"/>
              <a:buNone/>
            </a:pPr>
            <a:r>
              <a:rPr lang="en-US" sz="3000" b="0" i="0" u="none" strike="noStrike" cap="none">
                <a:solidFill>
                  <a:srgbClr val="053D57"/>
                </a:solidFill>
                <a:highlight>
                  <a:schemeClr val="lt2"/>
                </a:highlight>
                <a:latin typeface="Quicksand"/>
                <a:ea typeface="Quicksand"/>
                <a:cs typeface="Quicksand"/>
                <a:sym typeface="Quicksand"/>
              </a:rPr>
              <a:t>Results validation</a:t>
            </a:r>
            <a:endParaRPr sz="1400" b="0" i="0" u="none" strike="noStrike" cap="none">
              <a:solidFill>
                <a:srgbClr val="053D57"/>
              </a:solidFill>
              <a:highlight>
                <a:schemeClr val="lt2"/>
              </a:highlight>
              <a:latin typeface="Arial"/>
              <a:ea typeface="Arial"/>
              <a:cs typeface="Arial"/>
              <a:sym typeface="Arial"/>
            </a:endParaRPr>
          </a:p>
        </p:txBody>
      </p:sp>
      <p:sp>
        <p:nvSpPr>
          <p:cNvPr id="174" name="Google Shape;174;g11c864bc3d5_2_24"/>
          <p:cNvSpPr/>
          <p:nvPr/>
        </p:nvSpPr>
        <p:spPr>
          <a:xfrm>
            <a:off x="-43476" y="2153536"/>
            <a:ext cx="10302000" cy="48000"/>
          </a:xfrm>
          <a:prstGeom prst="rect">
            <a:avLst/>
          </a:prstGeom>
          <a:solidFill>
            <a:srgbClr val="F3EE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11c864bc3d5_2_24"/>
          <p:cNvSpPr txBox="1"/>
          <p:nvPr/>
        </p:nvSpPr>
        <p:spPr>
          <a:xfrm>
            <a:off x="392024" y="3162076"/>
            <a:ext cx="8779500" cy="384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US" sz="2500" b="0" i="0" u="none" strike="noStrike" cap="none">
                <a:solidFill>
                  <a:srgbClr val="053D57"/>
                </a:solidFill>
                <a:highlight>
                  <a:schemeClr val="lt2"/>
                </a:highlight>
                <a:latin typeface="Quicksand"/>
                <a:ea typeface="Quicksand"/>
                <a:cs typeface="Quicksand"/>
                <a:sym typeface="Quicksand"/>
              </a:rPr>
              <a:t>Exogenous Variables</a:t>
            </a:r>
            <a:endParaRPr sz="1400" b="0" i="0" u="none" strike="noStrike" cap="none">
              <a:solidFill>
                <a:srgbClr val="053D57"/>
              </a:solidFill>
              <a:highlight>
                <a:schemeClr val="lt2"/>
              </a:highlight>
              <a:latin typeface="Arial"/>
              <a:ea typeface="Arial"/>
              <a:cs typeface="Arial"/>
              <a:sym typeface="Arial"/>
            </a:endParaRPr>
          </a:p>
        </p:txBody>
      </p:sp>
      <p:pic>
        <p:nvPicPr>
          <p:cNvPr id="176" name="Google Shape;176;g11c864bc3d5_2_24"/>
          <p:cNvPicPr preferRelativeResize="0"/>
          <p:nvPr/>
        </p:nvPicPr>
        <p:blipFill rotWithShape="1">
          <a:blip r:embed="rId4">
            <a:alphaModFix/>
          </a:blip>
          <a:srcRect/>
          <a:stretch/>
        </p:blipFill>
        <p:spPr>
          <a:xfrm>
            <a:off x="988375" y="4259051"/>
            <a:ext cx="8779500" cy="51781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Custom</PresentationFormat>
  <Paragraphs>131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Arimo</vt:lpstr>
      <vt:lpstr>Poppins Medium</vt:lpstr>
      <vt:lpstr>Quicksand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FERRARIO Francesco</cp:lastModifiedBy>
  <cp:revision>1</cp:revision>
  <dcterms:created xsi:type="dcterms:W3CDTF">2006-08-16T00:00:00Z</dcterms:created>
  <dcterms:modified xsi:type="dcterms:W3CDTF">2022-05-23T08:41:22Z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97ce72-a187-4b8f-bfcc-c110acdd0982_Enabled">
    <vt:lpwstr>true</vt:lpwstr>
  </property>
  <property fmtid="{D5CDD505-2E9C-101B-9397-08002B2CF9AE}" pid="3" name="MSIP_Label_9e97ce72-a187-4b8f-bfcc-c110acdd0982_SetDate">
    <vt:lpwstr>2022-05-15T16:36:56Z</vt:lpwstr>
  </property>
  <property fmtid="{D5CDD505-2E9C-101B-9397-08002B2CF9AE}" pid="4" name="MSIP_Label_9e97ce72-a187-4b8f-bfcc-c110acdd0982_Method">
    <vt:lpwstr>Privileged</vt:lpwstr>
  </property>
  <property fmtid="{D5CDD505-2E9C-101B-9397-08002B2CF9AE}" pid="5" name="MSIP_Label_9e97ce72-a187-4b8f-bfcc-c110acdd0982_Name">
    <vt:lpwstr>9e97ce72-a187-4b8f-bfcc-c110acdd0982</vt:lpwstr>
  </property>
  <property fmtid="{D5CDD505-2E9C-101B-9397-08002B2CF9AE}" pid="6" name="MSIP_Label_9e97ce72-a187-4b8f-bfcc-c110acdd0982_SiteId">
    <vt:lpwstr>c140aa82-eb14-4ab4-b814-63b1c8f1b51a</vt:lpwstr>
  </property>
  <property fmtid="{D5CDD505-2E9C-101B-9397-08002B2CF9AE}" pid="7" name="MSIP_Label_9e97ce72-a187-4b8f-bfcc-c110acdd0982_ActionId">
    <vt:lpwstr>101a6319-bd1f-46d2-ad6d-ec881f8ff4db</vt:lpwstr>
  </property>
  <property fmtid="{D5CDD505-2E9C-101B-9397-08002B2CF9AE}" pid="8" name="MSIP_Label_9e97ce72-a187-4b8f-bfcc-c110acdd0982_ContentBits">
    <vt:lpwstr>0</vt:lpwstr>
  </property>
</Properties>
</file>